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8" r:id="rId1"/>
  </p:sldMasterIdLst>
  <p:sldIdLst>
    <p:sldId id="256" r:id="rId2"/>
    <p:sldId id="259" r:id="rId3"/>
    <p:sldId id="257" r:id="rId4"/>
    <p:sldId id="258" r:id="rId5"/>
    <p:sldId id="261"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3" d="100"/>
          <a:sy n="83" d="100"/>
        </p:scale>
        <p:origin x="22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AA5DF576-93D1-40B5-B58D-85B9D9EC0BD0}" type="datetimeFigureOut">
              <a:rPr lang="en-US" smtClean="0"/>
              <a:t>8/16/2022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18B00A-CBF8-46F6-9334-FDAE51E568A3}" type="slidenum">
              <a:rPr lang="en-US" smtClean="0"/>
              <a:t>‹#›</a:t>
            </a:fld>
            <a:endParaRPr lang="en-US"/>
          </a:p>
        </p:txBody>
      </p:sp>
    </p:spTree>
    <p:extLst>
      <p:ext uri="{BB962C8B-B14F-4D97-AF65-F5344CB8AC3E}">
        <p14:creationId xmlns:p14="http://schemas.microsoft.com/office/powerpoint/2010/main" val="330051716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5DF576-93D1-40B5-B58D-85B9D9EC0BD0}" type="datetimeFigureOut">
              <a:rPr lang="en-US" smtClean="0"/>
              <a:t>8/16/2022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18B00A-CBF8-46F6-9334-FDAE51E568A3}" type="slidenum">
              <a:rPr lang="en-US" smtClean="0"/>
              <a:t>‹#›</a:t>
            </a:fld>
            <a:endParaRPr lang="en-US"/>
          </a:p>
        </p:txBody>
      </p:sp>
    </p:spTree>
    <p:extLst>
      <p:ext uri="{BB962C8B-B14F-4D97-AF65-F5344CB8AC3E}">
        <p14:creationId xmlns:p14="http://schemas.microsoft.com/office/powerpoint/2010/main" val="4205245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AA5DF576-93D1-40B5-B58D-85B9D9EC0BD0}" type="datetimeFigureOut">
              <a:rPr lang="en-US" smtClean="0"/>
              <a:t>8/16/2022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18B00A-CBF8-46F6-9334-FDAE51E568A3}" type="slidenum">
              <a:rPr lang="en-US" smtClean="0"/>
              <a:t>‹#›</a:t>
            </a:fld>
            <a:endParaRPr lang="en-US"/>
          </a:p>
        </p:txBody>
      </p:sp>
    </p:spTree>
    <p:extLst>
      <p:ext uri="{BB962C8B-B14F-4D97-AF65-F5344CB8AC3E}">
        <p14:creationId xmlns:p14="http://schemas.microsoft.com/office/powerpoint/2010/main" val="231641387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A5DF576-93D1-40B5-B58D-85B9D9EC0BD0}" type="datetimeFigureOut">
              <a:rPr lang="en-US" smtClean="0"/>
              <a:t>8/16/2022</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A18B00A-CBF8-46F6-9334-FDAE51E568A3}" type="slidenum">
              <a:rPr lang="en-US" smtClean="0"/>
              <a:t>‹#›</a:t>
            </a:fld>
            <a:endParaRPr lang="en-US"/>
          </a:p>
        </p:txBody>
      </p:sp>
    </p:spTree>
    <p:extLst>
      <p:ext uri="{BB962C8B-B14F-4D97-AF65-F5344CB8AC3E}">
        <p14:creationId xmlns:p14="http://schemas.microsoft.com/office/powerpoint/2010/main" val="4221879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AA5DF576-93D1-40B5-B58D-85B9D9EC0BD0}" type="datetimeFigureOut">
              <a:rPr lang="en-US" smtClean="0"/>
              <a:t>8/16/2022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18B00A-CBF8-46F6-9334-FDAE51E568A3}"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431203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5DF576-93D1-40B5-B58D-85B9D9EC0BD0}" type="datetimeFigureOut">
              <a:rPr lang="en-US" smtClean="0"/>
              <a:t>8/16/2022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18B00A-CBF8-46F6-9334-FDAE51E568A3}" type="slidenum">
              <a:rPr lang="en-US" smtClean="0"/>
              <a:t>‹#›</a:t>
            </a:fld>
            <a:endParaRPr lang="en-US"/>
          </a:p>
        </p:txBody>
      </p:sp>
    </p:spTree>
    <p:extLst>
      <p:ext uri="{BB962C8B-B14F-4D97-AF65-F5344CB8AC3E}">
        <p14:creationId xmlns:p14="http://schemas.microsoft.com/office/powerpoint/2010/main" val="827819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5DF576-93D1-40B5-B58D-85B9D9EC0BD0}" type="datetimeFigureOut">
              <a:rPr lang="en-US" smtClean="0"/>
              <a:t>8/16/2022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18B00A-CBF8-46F6-9334-FDAE51E568A3}" type="slidenum">
              <a:rPr lang="en-US" smtClean="0"/>
              <a:t>‹#›</a:t>
            </a:fld>
            <a:endParaRPr lang="en-US"/>
          </a:p>
        </p:txBody>
      </p:sp>
    </p:spTree>
    <p:extLst>
      <p:ext uri="{BB962C8B-B14F-4D97-AF65-F5344CB8AC3E}">
        <p14:creationId xmlns:p14="http://schemas.microsoft.com/office/powerpoint/2010/main" val="875870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AA5DF576-93D1-40B5-B58D-85B9D9EC0BD0}" type="datetimeFigureOut">
              <a:rPr lang="en-US" smtClean="0"/>
              <a:t>8/16/2022</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4A18B00A-CBF8-46F6-9334-FDAE51E568A3}" type="slidenum">
              <a:rPr lang="en-US" smtClean="0"/>
              <a:t>‹#›</a:t>
            </a:fld>
            <a:endParaRPr lang="en-US"/>
          </a:p>
        </p:txBody>
      </p:sp>
    </p:spTree>
    <p:extLst>
      <p:ext uri="{BB962C8B-B14F-4D97-AF65-F5344CB8AC3E}">
        <p14:creationId xmlns:p14="http://schemas.microsoft.com/office/powerpoint/2010/main" val="2685194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AA5DF576-93D1-40B5-B58D-85B9D9EC0BD0}" type="datetimeFigureOut">
              <a:rPr lang="en-US" smtClean="0"/>
              <a:t>8/16/2022</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4A18B00A-CBF8-46F6-9334-FDAE51E568A3}" type="slidenum">
              <a:rPr lang="en-US" smtClean="0"/>
              <a:t>‹#›</a:t>
            </a:fld>
            <a:endParaRPr lang="en-US"/>
          </a:p>
        </p:txBody>
      </p:sp>
    </p:spTree>
    <p:extLst>
      <p:ext uri="{BB962C8B-B14F-4D97-AF65-F5344CB8AC3E}">
        <p14:creationId xmlns:p14="http://schemas.microsoft.com/office/powerpoint/2010/main" val="3438677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5DF576-93D1-40B5-B58D-85B9D9EC0BD0}" type="datetimeFigureOut">
              <a:rPr lang="en-US" smtClean="0"/>
              <a:t>8/16/2022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18B00A-CBF8-46F6-9334-FDAE51E568A3}" type="slidenum">
              <a:rPr lang="en-US" smtClean="0"/>
              <a:t>‹#›</a:t>
            </a:fld>
            <a:endParaRPr lang="en-US"/>
          </a:p>
        </p:txBody>
      </p:sp>
    </p:spTree>
    <p:extLst>
      <p:ext uri="{BB962C8B-B14F-4D97-AF65-F5344CB8AC3E}">
        <p14:creationId xmlns:p14="http://schemas.microsoft.com/office/powerpoint/2010/main" val="2189131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5DF576-93D1-40B5-B58D-85B9D9EC0BD0}" type="datetimeFigureOut">
              <a:rPr lang="en-US" smtClean="0"/>
              <a:t>8/16/2022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18B00A-CBF8-46F6-9334-FDAE51E568A3}" type="slidenum">
              <a:rPr lang="en-US" smtClean="0"/>
              <a:t>‹#›</a:t>
            </a:fld>
            <a:endParaRPr lang="en-US"/>
          </a:p>
        </p:txBody>
      </p:sp>
    </p:spTree>
    <p:extLst>
      <p:ext uri="{BB962C8B-B14F-4D97-AF65-F5344CB8AC3E}">
        <p14:creationId xmlns:p14="http://schemas.microsoft.com/office/powerpoint/2010/main" val="2186237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AA5DF576-93D1-40B5-B58D-85B9D9EC0BD0}" type="datetimeFigureOut">
              <a:rPr lang="en-US" smtClean="0"/>
              <a:t>8/16/2022</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4A18B00A-CBF8-46F6-9334-FDAE51E568A3}" type="slidenum">
              <a:rPr lang="en-US" smtClean="0"/>
              <a:t>‹#›</a:t>
            </a:fld>
            <a:endParaRPr lang="en-US"/>
          </a:p>
        </p:txBody>
      </p:sp>
    </p:spTree>
    <p:extLst>
      <p:ext uri="{BB962C8B-B14F-4D97-AF65-F5344CB8AC3E}">
        <p14:creationId xmlns:p14="http://schemas.microsoft.com/office/powerpoint/2010/main" val="24960427"/>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youtube.com/playlist?list=PLRPIqvnM1rrhYeo-L4GlE2OyKwnREIk8R" TargetMode="External"/><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hyperlink" Target="https://youtube.com/playlist?list=PLRPIqvnM1rrhYeo-L4GlE2OyKwnREIk8R" TargetMode="External"/><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hyperlink" Target="http://www.ourbrothershome.org/" TargetMode="External"/><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mailto:info@ourbrothershome.or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DE1C4-E1CE-F521-5979-A8226DDF38EC}"/>
              </a:ext>
            </a:extLst>
          </p:cNvPr>
          <p:cNvSpPr>
            <a:spLocks noGrp="1"/>
          </p:cNvSpPr>
          <p:nvPr>
            <p:ph type="ctrTitle"/>
          </p:nvPr>
        </p:nvSpPr>
        <p:spPr>
          <a:xfrm>
            <a:off x="1219549" y="1265562"/>
            <a:ext cx="9752901" cy="2885814"/>
          </a:xfrm>
          <a:solidFill>
            <a:srgbClr val="CCECFF"/>
          </a:solidFill>
        </p:spPr>
        <p:txBody>
          <a:bodyPr>
            <a:normAutofit/>
          </a:bodyPr>
          <a:lstStyle/>
          <a:p>
            <a:r>
              <a:rPr lang="en-US" sz="4800" b="1" dirty="0">
                <a:latin typeface="Times New Roman" panose="02020603050405020304" pitchFamily="18" charset="0"/>
                <a:cs typeface="Times New Roman" panose="02020603050405020304" pitchFamily="18" charset="0"/>
              </a:rPr>
              <a:t>PENINSULA BIBLE CHURCH RECOVERY MINISTRY</a:t>
            </a:r>
          </a:p>
        </p:txBody>
      </p:sp>
      <p:sp>
        <p:nvSpPr>
          <p:cNvPr id="3" name="Subtitle 2">
            <a:extLst>
              <a:ext uri="{FF2B5EF4-FFF2-40B4-BE49-F238E27FC236}">
                <a16:creationId xmlns:a16="http://schemas.microsoft.com/office/drawing/2014/main" id="{0FFAE1AA-F0EB-00C8-E7B2-E29CF1519F72}"/>
              </a:ext>
            </a:extLst>
          </p:cNvPr>
          <p:cNvSpPr>
            <a:spLocks noGrp="1"/>
          </p:cNvSpPr>
          <p:nvPr>
            <p:ph type="subTitle" idx="1"/>
          </p:nvPr>
        </p:nvSpPr>
        <p:spPr>
          <a:xfrm>
            <a:off x="2695192" y="5905702"/>
            <a:ext cx="6801612" cy="815074"/>
          </a:xfrm>
          <a:solidFill>
            <a:schemeClr val="bg2">
              <a:lumMod val="75000"/>
            </a:schemeClr>
          </a:solidFill>
        </p:spPr>
        <p:txBody>
          <a:bodyPr>
            <a:normAutofit/>
          </a:bodyPr>
          <a:lstStyle/>
          <a:p>
            <a:r>
              <a:rPr lang="en-US" sz="4000" dirty="0">
                <a:solidFill>
                  <a:schemeClr val="tx1"/>
                </a:solidFill>
                <a:latin typeface="Times New Roman" panose="02020603050405020304" pitchFamily="18" charset="0"/>
                <a:cs typeface="Times New Roman" panose="02020603050405020304" pitchFamily="18" charset="0"/>
              </a:rPr>
              <a:t>https://www.pbc.org/Recovery</a:t>
            </a:r>
          </a:p>
        </p:txBody>
      </p:sp>
      <p:sp>
        <p:nvSpPr>
          <p:cNvPr id="4" name="TextBox 3">
            <a:extLst>
              <a:ext uri="{FF2B5EF4-FFF2-40B4-BE49-F238E27FC236}">
                <a16:creationId xmlns:a16="http://schemas.microsoft.com/office/drawing/2014/main" id="{A42A568F-D899-88B9-EBAC-0635E4AFA067}"/>
              </a:ext>
            </a:extLst>
          </p:cNvPr>
          <p:cNvSpPr txBox="1"/>
          <p:nvPr/>
        </p:nvSpPr>
        <p:spPr>
          <a:xfrm>
            <a:off x="1402358" y="4151376"/>
            <a:ext cx="9387281" cy="1754326"/>
          </a:xfrm>
          <a:prstGeom prst="rect">
            <a:avLst/>
          </a:prstGeom>
          <a:noFill/>
        </p:spPr>
        <p:txBody>
          <a:bodyPr wrap="square" rtlCol="0">
            <a:spAutoFit/>
          </a:bodyPr>
          <a:lstStyle/>
          <a:p>
            <a:r>
              <a:rPr lang="en-US" sz="3600" b="1" dirty="0">
                <a:latin typeface="Times New Roman" panose="02020603050405020304" pitchFamily="18" charset="0"/>
                <a:cs typeface="Times New Roman" panose="02020603050405020304" pitchFamily="18" charset="0"/>
              </a:rPr>
              <a:t>CARRYING LOVE AND HOPE TO OTHERS BY FIRST ACKNOWLEDGING THE LOVE AND HOPE WE HAVE RECEIVED</a:t>
            </a:r>
          </a:p>
        </p:txBody>
      </p:sp>
    </p:spTree>
    <p:extLst>
      <p:ext uri="{BB962C8B-B14F-4D97-AF65-F5344CB8AC3E}">
        <p14:creationId xmlns:p14="http://schemas.microsoft.com/office/powerpoint/2010/main" val="500787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3DFFB0-4ACB-408F-D0B2-D70AAA37AC3C}"/>
              </a:ext>
            </a:extLst>
          </p:cNvPr>
          <p:cNvSpPr txBox="1"/>
          <p:nvPr/>
        </p:nvSpPr>
        <p:spPr>
          <a:xfrm>
            <a:off x="1" y="0"/>
            <a:ext cx="12192000" cy="3447098"/>
          </a:xfrm>
          <a:prstGeom prst="rect">
            <a:avLst/>
          </a:prstGeom>
          <a:noFill/>
        </p:spPr>
        <p:txBody>
          <a:bodyPr wrap="square">
            <a:spAutoFit/>
          </a:bodyPr>
          <a:lstStyle/>
          <a:p>
            <a:pPr>
              <a:lnSpc>
                <a:spcPct val="150000"/>
              </a:lnSpc>
            </a:pPr>
            <a:r>
              <a:rPr lang="en-US" sz="3600" dirty="0">
                <a:latin typeface="Times New Roman" panose="02020603050405020304" pitchFamily="18" charset="0"/>
                <a:cs typeface="Times New Roman" panose="02020603050405020304" pitchFamily="18" charset="0"/>
              </a:rPr>
              <a:t>               </a:t>
            </a:r>
            <a:r>
              <a:rPr lang="en-US" sz="3200" b="1" u="sng" dirty="0">
                <a:solidFill>
                  <a:schemeClr val="bg1"/>
                </a:solidFill>
                <a:latin typeface="Times New Roman" panose="02020603050405020304" pitchFamily="18" charset="0"/>
                <a:cs typeface="Times New Roman" panose="02020603050405020304" pitchFamily="18" charset="0"/>
              </a:rPr>
              <a:t>Peninsula Bible Church Recovery Ministry</a:t>
            </a:r>
          </a:p>
          <a:p>
            <a:r>
              <a:rPr lang="en-US" sz="3200" dirty="0">
                <a:solidFill>
                  <a:schemeClr val="bg1"/>
                </a:solidFill>
                <a:latin typeface="Times New Roman" panose="02020603050405020304" pitchFamily="18" charset="0"/>
                <a:cs typeface="Times New Roman" panose="02020603050405020304" pitchFamily="18" charset="0"/>
              </a:rPr>
              <a:t>We seek to provide a place to help develop a foundation for your life by using the 12-step recovery principles and biblical teaching as a tool for developing an intimate relationship with God, thus allowing us to depend upon His power and faithfulness.</a:t>
            </a:r>
          </a:p>
          <a:p>
            <a:endParaRPr lang="en-US" sz="36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9F124131-314E-953C-5154-BB0FF71A2518}"/>
              </a:ext>
            </a:extLst>
          </p:cNvPr>
          <p:cNvPicPr>
            <a:picLocks noChangeAspect="1"/>
          </p:cNvPicPr>
          <p:nvPr/>
        </p:nvPicPr>
        <p:blipFill>
          <a:blip r:embed="rId2"/>
          <a:stretch>
            <a:fillRect/>
          </a:stretch>
        </p:blipFill>
        <p:spPr>
          <a:xfrm>
            <a:off x="2597790" y="3416320"/>
            <a:ext cx="6996418" cy="3416321"/>
          </a:xfrm>
          <a:prstGeom prst="rect">
            <a:avLst/>
          </a:prstGeom>
        </p:spPr>
      </p:pic>
    </p:spTree>
    <p:extLst>
      <p:ext uri="{BB962C8B-B14F-4D97-AF65-F5344CB8AC3E}">
        <p14:creationId xmlns:p14="http://schemas.microsoft.com/office/powerpoint/2010/main" val="3945877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16C8375-CBD3-0FB5-7D3A-F633C73C43C5}"/>
              </a:ext>
            </a:extLst>
          </p:cNvPr>
          <p:cNvPicPr>
            <a:picLocks noChangeAspect="1"/>
          </p:cNvPicPr>
          <p:nvPr/>
        </p:nvPicPr>
        <p:blipFill>
          <a:blip r:embed="rId2"/>
          <a:stretch>
            <a:fillRect/>
          </a:stretch>
        </p:blipFill>
        <p:spPr>
          <a:xfrm>
            <a:off x="2822149" y="0"/>
            <a:ext cx="6547701" cy="3928621"/>
          </a:xfrm>
          <a:prstGeom prst="rect">
            <a:avLst/>
          </a:prstGeom>
        </p:spPr>
      </p:pic>
      <p:sp>
        <p:nvSpPr>
          <p:cNvPr id="8" name="TextBox 7">
            <a:extLst>
              <a:ext uri="{FF2B5EF4-FFF2-40B4-BE49-F238E27FC236}">
                <a16:creationId xmlns:a16="http://schemas.microsoft.com/office/drawing/2014/main" id="{C805B5F2-6096-359F-D03A-B0C4404CD2B5}"/>
              </a:ext>
            </a:extLst>
          </p:cNvPr>
          <p:cNvSpPr txBox="1"/>
          <p:nvPr/>
        </p:nvSpPr>
        <p:spPr>
          <a:xfrm>
            <a:off x="475377" y="4057233"/>
            <a:ext cx="11241246" cy="2492990"/>
          </a:xfrm>
          <a:prstGeom prst="rect">
            <a:avLst/>
          </a:prstGeom>
          <a:noFill/>
        </p:spPr>
        <p:txBody>
          <a:bodyPr wrap="square" rtlCol="0">
            <a:spAutoFit/>
          </a:bodyPr>
          <a:lstStyle/>
          <a:p>
            <a:pPr algn="ctr" fontAlgn="base"/>
            <a:r>
              <a:rPr lang="en-US" sz="3600" b="1" i="0" dirty="0">
                <a:solidFill>
                  <a:schemeClr val="bg1"/>
                </a:solidFill>
                <a:effectLst/>
                <a:latin typeface="Times New Roman" panose="02020603050405020304" pitchFamily="18" charset="0"/>
                <a:cs typeface="Times New Roman" panose="02020603050405020304" pitchFamily="18" charset="0"/>
              </a:rPr>
              <a:t>R&amp;R</a:t>
            </a:r>
          </a:p>
          <a:p>
            <a:pPr fontAlgn="base"/>
            <a:r>
              <a:rPr lang="en-US" sz="2000" b="0" i="0" dirty="0">
                <a:solidFill>
                  <a:schemeClr val="bg1"/>
                </a:solidFill>
                <a:effectLst/>
                <a:latin typeface="Times New Roman" panose="02020603050405020304" pitchFamily="18" charset="0"/>
                <a:cs typeface="Times New Roman" panose="02020603050405020304" pitchFamily="18" charset="0"/>
              </a:rPr>
              <a:t>PBC’s R&amp;R (Recovery and Renewal) celebration is the weekly outreach of our Recovery Community. </a:t>
            </a:r>
            <a:r>
              <a:rPr lang="en-US" sz="2000" b="1" dirty="0">
                <a:solidFill>
                  <a:schemeClr val="bg1"/>
                </a:solidFill>
                <a:latin typeface="Times New Roman" panose="02020603050405020304" pitchFamily="18" charset="0"/>
                <a:cs typeface="Times New Roman" panose="02020603050405020304" pitchFamily="18" charset="0"/>
              </a:rPr>
              <a:t> </a:t>
            </a:r>
          </a:p>
          <a:p>
            <a:pPr fontAlgn="base"/>
            <a:r>
              <a:rPr lang="en-US" sz="2000" b="1" dirty="0">
                <a:solidFill>
                  <a:schemeClr val="bg1"/>
                </a:solidFill>
                <a:latin typeface="Times New Roman" panose="02020603050405020304" pitchFamily="18" charset="0"/>
                <a:cs typeface="Times New Roman" panose="02020603050405020304" pitchFamily="18" charset="0"/>
              </a:rPr>
              <a:t>We meet </a:t>
            </a:r>
            <a:r>
              <a:rPr lang="en-US" sz="2000" b="1" i="0" dirty="0">
                <a:solidFill>
                  <a:schemeClr val="bg1"/>
                </a:solidFill>
                <a:effectLst/>
                <a:latin typeface="Times New Roman" panose="02020603050405020304" pitchFamily="18" charset="0"/>
                <a:cs typeface="Times New Roman" panose="02020603050405020304" pitchFamily="18" charset="0"/>
              </a:rPr>
              <a:t>In the Fellowship Hall </a:t>
            </a:r>
            <a:r>
              <a:rPr lang="en-US" sz="2000" b="1" dirty="0">
                <a:solidFill>
                  <a:schemeClr val="bg1"/>
                </a:solidFill>
                <a:latin typeface="Times New Roman" panose="02020603050405020304" pitchFamily="18" charset="0"/>
                <a:cs typeface="Times New Roman" panose="02020603050405020304" pitchFamily="18" charset="0"/>
              </a:rPr>
              <a:t>at Peninsula Bible Church, </a:t>
            </a:r>
            <a:r>
              <a:rPr lang="en-US" sz="2000" b="1" u="sng" dirty="0">
                <a:solidFill>
                  <a:schemeClr val="bg1"/>
                </a:solidFill>
                <a:latin typeface="Times New Roman" panose="02020603050405020304" pitchFamily="18" charset="0"/>
                <a:cs typeface="Times New Roman" panose="02020603050405020304" pitchFamily="18" charset="0"/>
              </a:rPr>
              <a:t>3505 Middlefield Rd Palo Alto, CA 94306, </a:t>
            </a:r>
          </a:p>
          <a:p>
            <a:pPr algn="l" fontAlgn="base"/>
            <a:r>
              <a:rPr lang="en-US" sz="2000" b="1" dirty="0">
                <a:solidFill>
                  <a:schemeClr val="bg1"/>
                </a:solidFill>
                <a:latin typeface="Times New Roman" panose="02020603050405020304" pitchFamily="18" charset="0"/>
                <a:cs typeface="Times New Roman" panose="02020603050405020304" pitchFamily="18" charset="0"/>
              </a:rPr>
              <a:t>e</a:t>
            </a:r>
            <a:r>
              <a:rPr lang="en-US" sz="2000" b="1" i="0" dirty="0">
                <a:solidFill>
                  <a:schemeClr val="bg1"/>
                </a:solidFill>
                <a:effectLst/>
                <a:latin typeface="Times New Roman" panose="02020603050405020304" pitchFamily="18" charset="0"/>
                <a:cs typeface="Times New Roman" panose="02020603050405020304" pitchFamily="18" charset="0"/>
              </a:rPr>
              <a:t>very Friday evening 7-9:00pm</a:t>
            </a:r>
            <a:r>
              <a:rPr lang="en-US" sz="2000" b="0" i="0" dirty="0">
                <a:solidFill>
                  <a:schemeClr val="bg1"/>
                </a:solidFill>
                <a:effectLst/>
                <a:latin typeface="Times New Roman" panose="02020603050405020304" pitchFamily="18" charset="0"/>
                <a:cs typeface="Times New Roman" panose="02020603050405020304" pitchFamily="18" charset="0"/>
              </a:rPr>
              <a:t> (including holidays!) Experience a time of praise, worship, teaching, and community. Dinner is provided. </a:t>
            </a:r>
            <a:r>
              <a:rPr lang="en-US" sz="2000" b="1" i="0" dirty="0">
                <a:solidFill>
                  <a:schemeClr val="bg1"/>
                </a:solidFill>
                <a:effectLst/>
                <a:latin typeface="Times New Roman" panose="02020603050405020304" pitchFamily="18" charset="0"/>
                <a:cs typeface="Times New Roman" panose="02020603050405020304" pitchFamily="18" charset="0"/>
              </a:rPr>
              <a:t>Come and join us in the celebration at R&amp;R!</a:t>
            </a:r>
            <a:endParaRPr lang="en-US" sz="2000" b="0" i="0" dirty="0">
              <a:solidFill>
                <a:schemeClr val="bg1"/>
              </a:solidFill>
              <a:effectLst/>
              <a:latin typeface="Times New Roman" panose="02020603050405020304" pitchFamily="18" charset="0"/>
              <a:cs typeface="Times New Roman" panose="02020603050405020304" pitchFamily="18" charset="0"/>
            </a:endParaRPr>
          </a:p>
          <a:p>
            <a:pPr algn="l" fontAlgn="base"/>
            <a:r>
              <a:rPr lang="en-US" b="1" i="0" dirty="0">
                <a:solidFill>
                  <a:srgbClr val="FF0000"/>
                </a:solidFill>
                <a:effectLst/>
                <a:highlight>
                  <a:srgbClr val="00FFFF"/>
                </a:highlight>
                <a:latin typeface="Times New Roman" panose="02020603050405020304" pitchFamily="18" charset="0"/>
                <a:cs typeface="Times New Roman" panose="02020603050405020304" pitchFamily="18" charset="0"/>
              </a:rPr>
              <a:t>PLEASE NOTE:</a:t>
            </a:r>
            <a:r>
              <a:rPr lang="en-US" b="0" i="0" dirty="0">
                <a:solidFill>
                  <a:srgbClr val="FF0000"/>
                </a:solidFill>
                <a:effectLst/>
                <a:highlight>
                  <a:srgbClr val="00FFFF"/>
                </a:highlight>
                <a:latin typeface="Times New Roman" panose="02020603050405020304" pitchFamily="18" charset="0"/>
                <a:cs typeface="Times New Roman" panose="02020603050405020304" pitchFamily="18" charset="0"/>
              </a:rPr>
              <a:t>  </a:t>
            </a:r>
            <a:r>
              <a:rPr lang="en-US" b="1" i="0" dirty="0">
                <a:solidFill>
                  <a:srgbClr val="333333"/>
                </a:solidFill>
                <a:effectLst/>
                <a:latin typeface="Times New Roman" panose="02020603050405020304" pitchFamily="18" charset="0"/>
                <a:cs typeface="Times New Roman" panose="02020603050405020304" pitchFamily="18" charset="0"/>
              </a:rPr>
              <a:t>To watch current and previous messages online go to the </a:t>
            </a:r>
            <a:r>
              <a:rPr lang="en-US" b="1" i="0" u="none" strike="noStrike" dirty="0">
                <a:solidFill>
                  <a:srgbClr val="002060"/>
                </a:solidFill>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Recovery Playlist</a:t>
            </a:r>
            <a:r>
              <a:rPr lang="en-US" b="0" i="0" dirty="0">
                <a:solidFill>
                  <a:srgbClr val="0070C0"/>
                </a:solidFill>
                <a:effectLst/>
                <a:latin typeface="Times New Roman" panose="02020603050405020304" pitchFamily="18" charset="0"/>
                <a:cs typeface="Times New Roman" panose="02020603050405020304" pitchFamily="18" charset="0"/>
              </a:rPr>
              <a:t> </a:t>
            </a:r>
            <a:r>
              <a:rPr lang="en-US" b="1" i="0" dirty="0">
                <a:solidFill>
                  <a:srgbClr val="333333"/>
                </a:solidFill>
                <a:effectLst/>
                <a:latin typeface="Times New Roman" panose="02020603050405020304" pitchFamily="18" charset="0"/>
                <a:cs typeface="Times New Roman" panose="02020603050405020304" pitchFamily="18" charset="0"/>
              </a:rPr>
              <a:t>on the PBC YouTube Channel.</a:t>
            </a:r>
            <a:endParaRPr lang="en-US" b="0" i="0" dirty="0">
              <a:solidFill>
                <a:srgbClr val="404449"/>
              </a:solidFill>
              <a:effectLst/>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986C8DB4-69CA-46BA-19CB-6E10E27B18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78" y="1176539"/>
            <a:ext cx="2838927" cy="157554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8DF53A1-DB57-AAF3-D935-7E7D3CDC8F4D}"/>
              </a:ext>
            </a:extLst>
          </p:cNvPr>
          <p:cNvPicPr>
            <a:picLocks noChangeAspect="1"/>
          </p:cNvPicPr>
          <p:nvPr/>
        </p:nvPicPr>
        <p:blipFill>
          <a:blip r:embed="rId5"/>
          <a:stretch>
            <a:fillRect/>
          </a:stretch>
        </p:blipFill>
        <p:spPr>
          <a:xfrm>
            <a:off x="9369850" y="1179177"/>
            <a:ext cx="2822150" cy="1572904"/>
          </a:xfrm>
          <a:prstGeom prst="rect">
            <a:avLst/>
          </a:prstGeom>
        </p:spPr>
      </p:pic>
    </p:spTree>
    <p:extLst>
      <p:ext uri="{BB962C8B-B14F-4D97-AF65-F5344CB8AC3E}">
        <p14:creationId xmlns:p14="http://schemas.microsoft.com/office/powerpoint/2010/main" val="2575281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4A792C-8319-7B5D-867B-8F91BC3C00D9}"/>
              </a:ext>
            </a:extLst>
          </p:cNvPr>
          <p:cNvPicPr>
            <a:picLocks noChangeAspect="1"/>
          </p:cNvPicPr>
          <p:nvPr/>
        </p:nvPicPr>
        <p:blipFill>
          <a:blip r:embed="rId2"/>
          <a:stretch>
            <a:fillRect/>
          </a:stretch>
        </p:blipFill>
        <p:spPr>
          <a:xfrm>
            <a:off x="2869677" y="0"/>
            <a:ext cx="6452646" cy="3871588"/>
          </a:xfrm>
          <a:prstGeom prst="rect">
            <a:avLst/>
          </a:prstGeom>
        </p:spPr>
      </p:pic>
      <p:sp>
        <p:nvSpPr>
          <p:cNvPr id="3" name="TextBox 2">
            <a:extLst>
              <a:ext uri="{FF2B5EF4-FFF2-40B4-BE49-F238E27FC236}">
                <a16:creationId xmlns:a16="http://schemas.microsoft.com/office/drawing/2014/main" id="{F3BD052B-0095-DA77-B9FF-A96ADA27DAE2}"/>
              </a:ext>
            </a:extLst>
          </p:cNvPr>
          <p:cNvSpPr txBox="1"/>
          <p:nvPr/>
        </p:nvSpPr>
        <p:spPr>
          <a:xfrm>
            <a:off x="472911" y="3871588"/>
            <a:ext cx="11246177" cy="2708434"/>
          </a:xfrm>
          <a:prstGeom prst="rect">
            <a:avLst/>
          </a:prstGeom>
          <a:noFill/>
        </p:spPr>
        <p:txBody>
          <a:bodyPr wrap="square" rtlCol="0">
            <a:spAutoFit/>
          </a:bodyPr>
          <a:lstStyle/>
          <a:p>
            <a:pPr algn="ctr" fontAlgn="base"/>
            <a:br>
              <a:rPr lang="en-US" b="1" i="0" dirty="0">
                <a:solidFill>
                  <a:srgbClr val="2E5261"/>
                </a:solidFill>
                <a:effectLst/>
                <a:latin typeface="itc franklin gothic bookcd sc"/>
              </a:rPr>
            </a:br>
            <a:r>
              <a:rPr lang="en-US" sz="3600" b="1" dirty="0">
                <a:solidFill>
                  <a:schemeClr val="bg1"/>
                </a:solidFill>
                <a:effectLst/>
                <a:latin typeface="Times New Roman" panose="02020603050405020304" pitchFamily="18" charset="0"/>
                <a:cs typeface="Times New Roman" panose="02020603050405020304" pitchFamily="18" charset="0"/>
              </a:rPr>
              <a:t>Step Closer</a:t>
            </a:r>
          </a:p>
          <a:p>
            <a:pPr fontAlgn="base"/>
            <a:r>
              <a:rPr lang="en-US" sz="2000" b="0" i="0" dirty="0">
                <a:solidFill>
                  <a:schemeClr val="bg1"/>
                </a:solidFill>
                <a:effectLst/>
                <a:latin typeface="Times New Roman" panose="02020603050405020304" pitchFamily="18" charset="0"/>
                <a:cs typeface="Times New Roman" panose="02020603050405020304" pitchFamily="18" charset="0"/>
              </a:rPr>
              <a:t>Step Closer is a joyful Sunday morning gathering celebrating our recovery, freedom, and new life in Christ! We worship through singing, prayer, and teaching, and we experience a rich sense of community through fellowship and sharing. </a:t>
            </a:r>
            <a:r>
              <a:rPr lang="en-US" sz="2000" b="1" i="0" dirty="0">
                <a:solidFill>
                  <a:schemeClr val="bg1"/>
                </a:solidFill>
                <a:effectLst/>
                <a:latin typeface="Times New Roman" panose="02020603050405020304" pitchFamily="18" charset="0"/>
                <a:cs typeface="Times New Roman" panose="02020603050405020304" pitchFamily="18" charset="0"/>
              </a:rPr>
              <a:t>We meet on Sunday mornings from 9:00 – 10:30 AM in the Upper Room,</a:t>
            </a:r>
          </a:p>
          <a:p>
            <a:pPr fontAlgn="base"/>
            <a:r>
              <a:rPr lang="en-US" sz="2000" b="1" dirty="0">
                <a:solidFill>
                  <a:schemeClr val="bg1"/>
                </a:solidFill>
                <a:latin typeface="Times New Roman" panose="02020603050405020304" pitchFamily="18" charset="0"/>
                <a:cs typeface="Times New Roman" panose="02020603050405020304" pitchFamily="18" charset="0"/>
              </a:rPr>
              <a:t>at Peninsula Bible Church </a:t>
            </a:r>
            <a:r>
              <a:rPr lang="en-US" sz="2000" b="1" u="sng" dirty="0">
                <a:solidFill>
                  <a:schemeClr val="bg1"/>
                </a:solidFill>
                <a:latin typeface="Times New Roman" panose="02020603050405020304" pitchFamily="18" charset="0"/>
                <a:cs typeface="Times New Roman" panose="02020603050405020304" pitchFamily="18" charset="0"/>
              </a:rPr>
              <a:t>3505 Middlefield Rd Palo Alto, CA 94306, </a:t>
            </a:r>
          </a:p>
          <a:p>
            <a:pPr algn="l" fontAlgn="base"/>
            <a:r>
              <a:rPr lang="en-US" b="1" i="0" dirty="0">
                <a:solidFill>
                  <a:srgbClr val="FF0000"/>
                </a:solidFill>
                <a:effectLst/>
                <a:highlight>
                  <a:srgbClr val="00FFFF"/>
                </a:highlight>
                <a:latin typeface="Times New Roman" panose="02020603050405020304" pitchFamily="18" charset="0"/>
                <a:cs typeface="Times New Roman" panose="02020603050405020304" pitchFamily="18" charset="0"/>
              </a:rPr>
              <a:t>PLEASE NOTE:</a:t>
            </a:r>
            <a:r>
              <a:rPr lang="en-US" b="0" i="0" dirty="0">
                <a:solidFill>
                  <a:srgbClr val="FF0000"/>
                </a:solidFill>
                <a:effectLst/>
                <a:latin typeface="Times New Roman" panose="02020603050405020304" pitchFamily="18" charset="0"/>
                <a:cs typeface="Times New Roman" panose="02020603050405020304" pitchFamily="18" charset="0"/>
              </a:rPr>
              <a:t> </a:t>
            </a:r>
            <a:r>
              <a:rPr lang="en-US" b="1" i="0" dirty="0">
                <a:solidFill>
                  <a:srgbClr val="333333"/>
                </a:solidFill>
                <a:effectLst/>
                <a:latin typeface="Times New Roman" panose="02020603050405020304" pitchFamily="18" charset="0"/>
                <a:cs typeface="Times New Roman" panose="02020603050405020304" pitchFamily="18" charset="0"/>
              </a:rPr>
              <a:t> To watch current and previous messages online go to the</a:t>
            </a:r>
            <a:r>
              <a:rPr lang="en-US" b="1" i="0" dirty="0">
                <a:solidFill>
                  <a:srgbClr val="0000FF"/>
                </a:solidFill>
                <a:effectLst/>
                <a:latin typeface="Times New Roman" panose="02020603050405020304" pitchFamily="18" charset="0"/>
                <a:cs typeface="Times New Roman" panose="02020603050405020304" pitchFamily="18" charset="0"/>
              </a:rPr>
              <a:t> </a:t>
            </a:r>
            <a:r>
              <a:rPr lang="en-US" b="1" i="0" u="none" strike="noStrike" dirty="0">
                <a:solidFill>
                  <a:srgbClr val="002060"/>
                </a:solidFill>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Recovery Playlist</a:t>
            </a:r>
            <a:r>
              <a:rPr lang="en-US" b="0" i="0" dirty="0">
                <a:solidFill>
                  <a:srgbClr val="0070C0"/>
                </a:solidFill>
                <a:effectLst/>
                <a:latin typeface="Times New Roman" panose="02020603050405020304" pitchFamily="18" charset="0"/>
                <a:cs typeface="Times New Roman" panose="02020603050405020304" pitchFamily="18" charset="0"/>
              </a:rPr>
              <a:t> </a:t>
            </a:r>
            <a:r>
              <a:rPr lang="en-US" b="1" i="0" dirty="0">
                <a:solidFill>
                  <a:srgbClr val="333333"/>
                </a:solidFill>
                <a:effectLst/>
                <a:latin typeface="Times New Roman" panose="02020603050405020304" pitchFamily="18" charset="0"/>
                <a:cs typeface="Times New Roman" panose="02020603050405020304" pitchFamily="18" charset="0"/>
              </a:rPr>
              <a:t>on the PBC YouTube Channel.</a:t>
            </a:r>
            <a:endParaRPr lang="en-US" b="0" i="0" dirty="0">
              <a:solidFill>
                <a:srgbClr val="404449"/>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307AB066-494D-457D-42DB-4022C97438AE}"/>
              </a:ext>
            </a:extLst>
          </p:cNvPr>
          <p:cNvPicPr>
            <a:picLocks noChangeAspect="1"/>
          </p:cNvPicPr>
          <p:nvPr/>
        </p:nvPicPr>
        <p:blipFill>
          <a:blip r:embed="rId4"/>
          <a:stretch>
            <a:fillRect/>
          </a:stretch>
        </p:blipFill>
        <p:spPr>
          <a:xfrm>
            <a:off x="9322323" y="1101090"/>
            <a:ext cx="2869677" cy="1669409"/>
          </a:xfrm>
          <a:prstGeom prst="rect">
            <a:avLst/>
          </a:prstGeom>
        </p:spPr>
      </p:pic>
      <p:pic>
        <p:nvPicPr>
          <p:cNvPr id="5" name="Picture 4">
            <a:extLst>
              <a:ext uri="{FF2B5EF4-FFF2-40B4-BE49-F238E27FC236}">
                <a16:creationId xmlns:a16="http://schemas.microsoft.com/office/drawing/2014/main" id="{E2EA5D17-3C0A-73BF-E966-0C92EBB2A30E}"/>
              </a:ext>
            </a:extLst>
          </p:cNvPr>
          <p:cNvPicPr>
            <a:picLocks noChangeAspect="1"/>
          </p:cNvPicPr>
          <p:nvPr/>
        </p:nvPicPr>
        <p:blipFill>
          <a:blip r:embed="rId5"/>
          <a:stretch>
            <a:fillRect/>
          </a:stretch>
        </p:blipFill>
        <p:spPr>
          <a:xfrm>
            <a:off x="-1788" y="1101090"/>
            <a:ext cx="2871465" cy="1664352"/>
          </a:xfrm>
          <a:prstGeom prst="rect">
            <a:avLst/>
          </a:prstGeom>
        </p:spPr>
      </p:pic>
    </p:spTree>
    <p:extLst>
      <p:ext uri="{BB962C8B-B14F-4D97-AF65-F5344CB8AC3E}">
        <p14:creationId xmlns:p14="http://schemas.microsoft.com/office/powerpoint/2010/main" val="856615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DE00456-EEC1-4378-B474-78B6794D4D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0128" y="0"/>
            <a:ext cx="6291743" cy="377504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317881F-0CC2-DA0D-D518-9D401C30F12E}"/>
              </a:ext>
            </a:extLst>
          </p:cNvPr>
          <p:cNvSpPr txBox="1"/>
          <p:nvPr/>
        </p:nvSpPr>
        <p:spPr>
          <a:xfrm>
            <a:off x="520117" y="3775046"/>
            <a:ext cx="11123802" cy="2769989"/>
          </a:xfrm>
          <a:prstGeom prst="rect">
            <a:avLst/>
          </a:prstGeom>
          <a:noFill/>
        </p:spPr>
        <p:txBody>
          <a:bodyPr wrap="square" rtlCol="0">
            <a:spAutoFit/>
          </a:bodyPr>
          <a:lstStyle/>
          <a:p>
            <a:pPr algn="ctr" fontAlgn="base"/>
            <a:br>
              <a:rPr lang="en-US" b="1" i="0" u="none" strike="noStrike" dirty="0">
                <a:solidFill>
                  <a:srgbClr val="00B0F0"/>
                </a:solidFill>
                <a:effectLst/>
                <a:latin typeface="itc franklin gothic bookcd sc"/>
                <a:hlinkClick r:id="rId3">
                  <a:extLst>
                    <a:ext uri="{A12FA001-AC4F-418D-AE19-62706E023703}">
                      <ahyp:hlinkClr xmlns:ahyp="http://schemas.microsoft.com/office/drawing/2018/hyperlinkcolor" val="tx"/>
                    </a:ext>
                  </a:extLst>
                </a:hlinkClick>
              </a:rPr>
            </a:br>
            <a:r>
              <a:rPr lang="en-US" sz="3600" b="1" i="0" u="none" strike="noStrike" dirty="0">
                <a:solidFill>
                  <a:schemeClr val="bg1"/>
                </a:solidFill>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OBH</a:t>
            </a:r>
            <a:endParaRPr lang="en-US" sz="3600" b="1" i="0" dirty="0">
              <a:solidFill>
                <a:schemeClr val="bg1"/>
              </a:solidFill>
              <a:effectLst/>
              <a:latin typeface="Times New Roman" panose="02020603050405020304" pitchFamily="18" charset="0"/>
              <a:cs typeface="Times New Roman" panose="02020603050405020304" pitchFamily="18" charset="0"/>
            </a:endParaRPr>
          </a:p>
          <a:p>
            <a:pPr algn="l" fontAlgn="base"/>
            <a:r>
              <a:rPr lang="en-US" sz="2000" b="1" i="0" u="none" strike="noStrike" dirty="0">
                <a:solidFill>
                  <a:schemeClr val="bg1"/>
                </a:solidFill>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Our Brother’s Home </a:t>
            </a:r>
            <a:r>
              <a:rPr lang="en-US" sz="2000" b="0" i="0" dirty="0">
                <a:solidFill>
                  <a:schemeClr val="bg1"/>
                </a:solidFill>
                <a:effectLst/>
                <a:latin typeface="Times New Roman" panose="02020603050405020304" pitchFamily="18" charset="0"/>
                <a:cs typeface="Times New Roman" panose="02020603050405020304" pitchFamily="18" charset="0"/>
              </a:rPr>
              <a:t>(OBH) is a non-profit Christian organization affiliated with the Recovery Ministry at Peninsula Bible Church in Palo Alto. OBH, which first opened in 2009, provides transitional housing for up to two years for men who have been struggling with drugs, alcohol, and a variety of other issues.</a:t>
            </a:r>
          </a:p>
          <a:p>
            <a:pPr algn="l" fontAlgn="base"/>
            <a:r>
              <a:rPr lang="en-US" sz="2000" b="1" i="0" u="none" strike="noStrike" dirty="0">
                <a:solidFill>
                  <a:srgbClr val="002060"/>
                </a:solidFill>
                <a:effectLst/>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info@ourbrothershome.org</a:t>
            </a:r>
            <a:endParaRPr lang="en-US" sz="2000" b="1" i="0" dirty="0">
              <a:solidFill>
                <a:srgbClr val="002060"/>
              </a:solidFill>
              <a:effectLst/>
              <a:latin typeface="Times New Roman" panose="02020603050405020304" pitchFamily="18" charset="0"/>
              <a:cs typeface="Times New Roman" panose="02020603050405020304" pitchFamily="18" charset="0"/>
            </a:endParaRPr>
          </a:p>
          <a:p>
            <a:pPr algn="l" fontAlgn="base"/>
            <a:r>
              <a:rPr lang="en-US" sz="2000" b="0" i="0" dirty="0">
                <a:solidFill>
                  <a:srgbClr val="404449"/>
                </a:solidFill>
                <a:effectLst/>
                <a:latin typeface="Times New Roman" panose="02020603050405020304" pitchFamily="18" charset="0"/>
                <a:cs typeface="Times New Roman" panose="02020603050405020304" pitchFamily="18" charset="0"/>
              </a:rPr>
              <a:t>PO Box 1581</a:t>
            </a:r>
            <a:br>
              <a:rPr lang="en-US" sz="2000" b="0" i="0" dirty="0">
                <a:solidFill>
                  <a:srgbClr val="404449"/>
                </a:solidFill>
                <a:effectLst/>
                <a:latin typeface="Times New Roman" panose="02020603050405020304" pitchFamily="18" charset="0"/>
                <a:cs typeface="Times New Roman" panose="02020603050405020304" pitchFamily="18" charset="0"/>
              </a:rPr>
            </a:br>
            <a:r>
              <a:rPr lang="en-US" sz="2000" b="0" i="0" dirty="0">
                <a:solidFill>
                  <a:srgbClr val="404449"/>
                </a:solidFill>
                <a:effectLst/>
                <a:latin typeface="Times New Roman" panose="02020603050405020304" pitchFamily="18" charset="0"/>
                <a:cs typeface="Times New Roman" panose="02020603050405020304" pitchFamily="18" charset="0"/>
              </a:rPr>
              <a:t>Mountain View, CA 94042</a:t>
            </a:r>
          </a:p>
        </p:txBody>
      </p:sp>
      <p:pic>
        <p:nvPicPr>
          <p:cNvPr id="9" name="Picture 8">
            <a:extLst>
              <a:ext uri="{FF2B5EF4-FFF2-40B4-BE49-F238E27FC236}">
                <a16:creationId xmlns:a16="http://schemas.microsoft.com/office/drawing/2014/main" id="{C6C4CFC2-1982-9E76-9414-D616EF4B8E61}"/>
              </a:ext>
            </a:extLst>
          </p:cNvPr>
          <p:cNvPicPr>
            <a:picLocks noChangeAspect="1"/>
          </p:cNvPicPr>
          <p:nvPr/>
        </p:nvPicPr>
        <p:blipFill>
          <a:blip r:embed="rId5"/>
          <a:stretch>
            <a:fillRect/>
          </a:stretch>
        </p:blipFill>
        <p:spPr>
          <a:xfrm>
            <a:off x="58723" y="990309"/>
            <a:ext cx="2891405" cy="1391086"/>
          </a:xfrm>
          <a:prstGeom prst="rect">
            <a:avLst/>
          </a:prstGeom>
        </p:spPr>
      </p:pic>
      <p:pic>
        <p:nvPicPr>
          <p:cNvPr id="10" name="Picture 9">
            <a:extLst>
              <a:ext uri="{FF2B5EF4-FFF2-40B4-BE49-F238E27FC236}">
                <a16:creationId xmlns:a16="http://schemas.microsoft.com/office/drawing/2014/main" id="{13F959AA-751A-AF6F-1598-382379F6B48D}"/>
              </a:ext>
            </a:extLst>
          </p:cNvPr>
          <p:cNvPicPr>
            <a:picLocks noChangeAspect="1"/>
          </p:cNvPicPr>
          <p:nvPr/>
        </p:nvPicPr>
        <p:blipFill>
          <a:blip r:embed="rId6"/>
          <a:stretch>
            <a:fillRect/>
          </a:stretch>
        </p:blipFill>
        <p:spPr>
          <a:xfrm>
            <a:off x="9338825" y="991387"/>
            <a:ext cx="2853175" cy="1390008"/>
          </a:xfrm>
          <a:prstGeom prst="rect">
            <a:avLst/>
          </a:prstGeom>
        </p:spPr>
      </p:pic>
    </p:spTree>
    <p:extLst>
      <p:ext uri="{BB962C8B-B14F-4D97-AF65-F5344CB8AC3E}">
        <p14:creationId xmlns:p14="http://schemas.microsoft.com/office/powerpoint/2010/main" val="309083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274173-C522-6F93-47AA-1B11FC9BE931}"/>
              </a:ext>
            </a:extLst>
          </p:cNvPr>
          <p:cNvSpPr txBox="1"/>
          <p:nvPr/>
        </p:nvSpPr>
        <p:spPr>
          <a:xfrm>
            <a:off x="102066" y="1161362"/>
            <a:ext cx="11987867" cy="4154984"/>
          </a:xfrm>
          <a:prstGeom prst="rect">
            <a:avLst/>
          </a:prstGeom>
          <a:noFill/>
        </p:spPr>
        <p:txBody>
          <a:bodyPr wrap="square">
            <a:spAutoFit/>
          </a:bodyPr>
          <a:lstStyle/>
          <a:p>
            <a:r>
              <a:rPr lang="en-US" sz="4400" b="1" i="1" dirty="0">
                <a:solidFill>
                  <a:srgbClr val="002060"/>
                </a:solidFill>
                <a:latin typeface="Times New Roman" panose="02020603050405020304" pitchFamily="18" charset="0"/>
                <a:cs typeface="Times New Roman" panose="02020603050405020304" pitchFamily="18" charset="0"/>
              </a:rPr>
              <a:t>“Praise be to God and Father of our Lord Jesus Christ, the Father of compassion and the God of all comfort, who comforts us in all our troubles, so that we can comfort those in any trouble with the comfort we ourselves have received from God.” </a:t>
            </a:r>
          </a:p>
          <a:p>
            <a:r>
              <a:rPr lang="en-US" sz="4400" b="1" i="1" dirty="0">
                <a:solidFill>
                  <a:srgbClr val="002060"/>
                </a:solidFill>
                <a:latin typeface="Times New Roman" panose="02020603050405020304" pitchFamily="18" charset="0"/>
                <a:cs typeface="Times New Roman" panose="02020603050405020304" pitchFamily="18" charset="0"/>
              </a:rPr>
              <a:t>2 Corinthians 1:3-4</a:t>
            </a:r>
          </a:p>
        </p:txBody>
      </p:sp>
    </p:spTree>
    <p:extLst>
      <p:ext uri="{BB962C8B-B14F-4D97-AF65-F5344CB8AC3E}">
        <p14:creationId xmlns:p14="http://schemas.microsoft.com/office/powerpoint/2010/main" val="530228531"/>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TM10001115[[fn=Parcel]]</Template>
  <TotalTime>137</TotalTime>
  <Words>404</Words>
  <Application>Microsoft Office PowerPoint</Application>
  <PresentationFormat>Widescreen</PresentationFormat>
  <Paragraphs>20</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Gill Sans MT</vt:lpstr>
      <vt:lpstr>itc franklin gothic bookcd sc</vt:lpstr>
      <vt:lpstr>Times New Roman</vt:lpstr>
      <vt:lpstr>Parcel</vt:lpstr>
      <vt:lpstr>PENINSULA BIBLE CHURCH RECOVERY MINISTRY</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PENINSULA BIBLE CHURCH RECOVERY MINISTRY</dc:title>
  <dc:creator>Bruce Maez</dc:creator>
  <cp:lastModifiedBy>Greg Thompson</cp:lastModifiedBy>
  <cp:revision>2</cp:revision>
  <dcterms:created xsi:type="dcterms:W3CDTF">2022-08-16T19:06:43Z</dcterms:created>
  <dcterms:modified xsi:type="dcterms:W3CDTF">2022-08-16T23:13:50Z</dcterms:modified>
</cp:coreProperties>
</file>