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3" r:id="rId2"/>
    <p:sldId id="259" r:id="rId3"/>
    <p:sldId id="261" r:id="rId4"/>
    <p:sldId id="262" r:id="rId5"/>
    <p:sldId id="258" r:id="rId6"/>
    <p:sldId id="257" r:id="rId7"/>
    <p:sldId id="270" r:id="rId8"/>
    <p:sldId id="271" r:id="rId9"/>
    <p:sldId id="269" r:id="rId10"/>
    <p:sldId id="268" r:id="rId11"/>
    <p:sldId id="267" r:id="rId12"/>
    <p:sldId id="266" r:id="rId13"/>
    <p:sldId id="265" r:id="rId14"/>
    <p:sldId id="264" r:id="rId15"/>
    <p:sldId id="275" r:id="rId16"/>
    <p:sldId id="274" r:id="rId17"/>
    <p:sldId id="273" r:id="rId18"/>
    <p:sldId id="272"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1D139-84AC-43F9-8946-28C87518DFE8}" v="935" dt="2022-08-18T20:36:03.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2" d="100"/>
          <a:sy n="82" d="100"/>
        </p:scale>
        <p:origin x="96"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F06E13-4B74-42B9-9C57-2EAB99E1147C}" type="datetimeFigureOut">
              <a:t>8/18/2022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5D7992-E35F-4E49-B27A-B067AEBAC170}" type="slidenum">
              <a:t>‹#›</a:t>
            </a:fld>
            <a:endParaRPr lang="en-US"/>
          </a:p>
        </p:txBody>
      </p:sp>
    </p:spTree>
    <p:extLst>
      <p:ext uri="{BB962C8B-B14F-4D97-AF65-F5344CB8AC3E}">
        <p14:creationId xmlns:p14="http://schemas.microsoft.com/office/powerpoint/2010/main" val="3941455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US" dirty="0">
                <a:cs typeface="Calibri"/>
              </a:rPr>
              <a:t>Please edit this page to include your name, pronouns and title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65685218f_0_1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65685218f_0_11: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US" dirty="0"/>
              <a:t>Located in San Mateo on 11th and El Camino. Close to San Mateo Central Park. </a:t>
            </a:r>
          </a:p>
        </p:txBody>
      </p:sp>
    </p:spTree>
    <p:extLst>
      <p:ext uri="{BB962C8B-B14F-4D97-AF65-F5344CB8AC3E}">
        <p14:creationId xmlns:p14="http://schemas.microsoft.com/office/powerpoint/2010/main" val="2726144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65685218f_0_1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65685218f_0_11: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lang="en-US" dirty="0">
              <a:cs typeface="Calibri"/>
            </a:endParaRPr>
          </a:p>
        </p:txBody>
      </p:sp>
    </p:spTree>
    <p:extLst>
      <p:ext uri="{BB962C8B-B14F-4D97-AF65-F5344CB8AC3E}">
        <p14:creationId xmlns:p14="http://schemas.microsoft.com/office/powerpoint/2010/main" val="1826095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65685218f_0_1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65685218f_0_11: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US" dirty="0">
                <a:cs typeface="Calibri"/>
              </a:rPr>
              <a:t>We are the first LGBTQ+ Community Center in San Mateo County.  Here is a short summary of our purpose and outcomes.</a:t>
            </a:r>
          </a:p>
        </p:txBody>
      </p:sp>
    </p:spTree>
    <p:extLst>
      <p:ext uri="{BB962C8B-B14F-4D97-AF65-F5344CB8AC3E}">
        <p14:creationId xmlns:p14="http://schemas.microsoft.com/office/powerpoint/2010/main" val="1372671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639f7decb_0_11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639f7decb_0_11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639f7decb_0_11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639f7decb_0_11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r>
              <a:rPr lang="en-US" dirty="0"/>
              <a:t>Client and community centered.</a:t>
            </a:r>
          </a:p>
          <a:p>
            <a:pPr marL="0" indent="0">
              <a:buNone/>
            </a:pPr>
            <a:r>
              <a:rPr lang="en-US" dirty="0"/>
              <a:t>Intersectionality is critical and intertwined with our values.</a:t>
            </a:r>
          </a:p>
          <a:p>
            <a:pPr marL="0" indent="0">
              <a:buNone/>
            </a:pPr>
            <a:r>
              <a:rPr lang="en-US" dirty="0"/>
              <a:t>Always looking to improve ourselves, others, and our programs and services.</a:t>
            </a:r>
          </a:p>
          <a:p>
            <a:pPr marL="0" indent="0">
              <a:buNone/>
            </a:pPr>
            <a:r>
              <a:rPr lang="en-US" dirty="0"/>
              <a:t>Queers ARE creative. We’ve had to be. We are resilient by design.</a:t>
            </a:r>
            <a:endParaRPr dirty="0"/>
          </a:p>
        </p:txBody>
      </p:sp>
    </p:spTree>
    <p:extLst>
      <p:ext uri="{BB962C8B-B14F-4D97-AF65-F5344CB8AC3E}">
        <p14:creationId xmlns:p14="http://schemas.microsoft.com/office/powerpoint/2010/main" val="164983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63a38f647_0_2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63a38f647_0_25: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63a38f647_0_2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63a38f647_0_25: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1425567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r>
              <a:rPr lang="en-US"/>
              <a:t>If available, everyone is welcome. We know not everyone has services available to them.</a:t>
            </a:r>
          </a:p>
          <a:p>
            <a:pPr marL="0" indent="0">
              <a:buNone/>
            </a:pPr>
            <a:r>
              <a:rPr lang="en-US"/>
              <a:t>If resources are limited, priority is to San Mateo County.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US"/>
              <a:t>If available, everyone is welcome to attend trainings, peer support groups and social/cultural events. We know not everyone has services available to them.</a:t>
            </a:r>
          </a:p>
          <a:p>
            <a:pPr marL="0" indent="0">
              <a:buNone/>
            </a:pPr>
            <a:r>
              <a:rPr lang="en-US"/>
              <a:t>If resources are limited, priority is to San Mateo County.</a:t>
            </a:r>
          </a:p>
          <a:p>
            <a:pPr marL="0" indent="0">
              <a:buNone/>
            </a:pPr>
            <a:endParaRPr/>
          </a:p>
        </p:txBody>
      </p:sp>
    </p:spTree>
    <p:extLst>
      <p:ext uri="{BB962C8B-B14F-4D97-AF65-F5344CB8AC3E}">
        <p14:creationId xmlns:p14="http://schemas.microsoft.com/office/powerpoint/2010/main" val="2471886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US" dirty="0"/>
              <a:t>Clinical services are open to residents of California</a:t>
            </a:r>
          </a:p>
        </p:txBody>
      </p:sp>
    </p:spTree>
    <p:extLst>
      <p:ext uri="{BB962C8B-B14F-4D97-AF65-F5344CB8AC3E}">
        <p14:creationId xmlns:p14="http://schemas.microsoft.com/office/powerpoint/2010/main" val="1400134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r>
              <a:rPr lang="en-US" dirty="0"/>
              <a:t>If available, everyone is welcome. We know not everyone has services available to them.</a:t>
            </a:r>
          </a:p>
          <a:p>
            <a:pPr marL="0" indent="0">
              <a:buNone/>
            </a:pPr>
            <a:r>
              <a:rPr lang="en-US" dirty="0"/>
              <a:t>If resources are limited, priority is to San Mateo County.</a:t>
            </a:r>
          </a:p>
          <a:p>
            <a:pPr marL="0" indent="0">
              <a:buNone/>
            </a:pPr>
            <a:endParaRPr dirty="0"/>
          </a:p>
        </p:txBody>
      </p:sp>
    </p:spTree>
    <p:extLst>
      <p:ext uri="{BB962C8B-B14F-4D97-AF65-F5344CB8AC3E}">
        <p14:creationId xmlns:p14="http://schemas.microsoft.com/office/powerpoint/2010/main" val="1669377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r>
              <a:rPr lang="en-US" dirty="0"/>
              <a:t>If available, everyone is welcome. We know not everyone has services available to them.</a:t>
            </a:r>
          </a:p>
          <a:p>
            <a:pPr marL="0" indent="0">
              <a:buNone/>
            </a:pPr>
            <a:r>
              <a:rPr lang="en-US" dirty="0"/>
              <a:t>If resources are limited, priority is to San Mateo County.</a:t>
            </a:r>
          </a:p>
          <a:p>
            <a:pPr marL="0" indent="0">
              <a:buNone/>
            </a:pPr>
            <a:endParaRPr dirty="0"/>
          </a:p>
        </p:txBody>
      </p:sp>
    </p:spTree>
    <p:extLst>
      <p:ext uri="{BB962C8B-B14F-4D97-AF65-F5344CB8AC3E}">
        <p14:creationId xmlns:p14="http://schemas.microsoft.com/office/powerpoint/2010/main" val="3747877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676221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2273107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4117439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1849489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76d36c51_2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76d36c51_2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extLst>
      <p:ext uri="{BB962C8B-B14F-4D97-AF65-F5344CB8AC3E}">
        <p14:creationId xmlns:p14="http://schemas.microsoft.com/office/powerpoint/2010/main" val="3110040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r>
              <a:rPr lang="en-US" dirty="0"/>
              <a:t>Social connection, </a:t>
            </a:r>
            <a:r>
              <a:rPr lang="en-US"/>
              <a:t>physical distance.</a:t>
            </a:r>
            <a:endParaRPr dirty="0"/>
          </a:p>
        </p:txBody>
      </p:sp>
    </p:spTree>
    <p:extLst>
      <p:ext uri="{BB962C8B-B14F-4D97-AF65-F5344CB8AC3E}">
        <p14:creationId xmlns:p14="http://schemas.microsoft.com/office/powerpoint/2010/main" val="3570603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70" lvl="0" indent="-423312">
              <a:spcBef>
                <a:spcPts val="0"/>
              </a:spcBef>
              <a:spcAft>
                <a:spcPts val="0"/>
              </a:spcAft>
              <a:buSzPts val="1400"/>
              <a:buChar char="●"/>
              <a:defRPr sz="1867"/>
            </a:lvl1pPr>
            <a:lvl2pPr marL="1219140" lvl="1" indent="-406381">
              <a:spcBef>
                <a:spcPts val="2133"/>
              </a:spcBef>
              <a:spcAft>
                <a:spcPts val="0"/>
              </a:spcAft>
              <a:buSzPts val="1200"/>
              <a:buChar char="○"/>
              <a:defRPr sz="1600"/>
            </a:lvl2pPr>
            <a:lvl3pPr marL="1828709" lvl="2" indent="-406381">
              <a:spcBef>
                <a:spcPts val="2133"/>
              </a:spcBef>
              <a:spcAft>
                <a:spcPts val="0"/>
              </a:spcAft>
              <a:buSzPts val="1200"/>
              <a:buChar char="■"/>
              <a:defRPr sz="1600"/>
            </a:lvl3pPr>
            <a:lvl4pPr marL="2438278" lvl="3" indent="-406381">
              <a:spcBef>
                <a:spcPts val="2133"/>
              </a:spcBef>
              <a:spcAft>
                <a:spcPts val="0"/>
              </a:spcAft>
              <a:buSzPts val="1200"/>
              <a:buChar char="●"/>
              <a:defRPr sz="1600"/>
            </a:lvl4pPr>
            <a:lvl5pPr marL="3047848" lvl="4" indent="-406381">
              <a:spcBef>
                <a:spcPts val="2133"/>
              </a:spcBef>
              <a:spcAft>
                <a:spcPts val="0"/>
              </a:spcAft>
              <a:buSzPts val="1200"/>
              <a:buChar char="○"/>
              <a:defRPr sz="1600"/>
            </a:lvl5pPr>
            <a:lvl6pPr marL="3657418" lvl="5" indent="-406381">
              <a:spcBef>
                <a:spcPts val="2133"/>
              </a:spcBef>
              <a:spcAft>
                <a:spcPts val="0"/>
              </a:spcAft>
              <a:buSzPts val="1200"/>
              <a:buChar char="■"/>
              <a:defRPr sz="1600"/>
            </a:lvl6pPr>
            <a:lvl7pPr marL="4266987" lvl="6" indent="-406381">
              <a:spcBef>
                <a:spcPts val="2133"/>
              </a:spcBef>
              <a:spcAft>
                <a:spcPts val="0"/>
              </a:spcAft>
              <a:buSzPts val="1200"/>
              <a:buChar char="●"/>
              <a:defRPr sz="1600"/>
            </a:lvl7pPr>
            <a:lvl8pPr marL="4876557" lvl="7" indent="-406381">
              <a:spcBef>
                <a:spcPts val="2133"/>
              </a:spcBef>
              <a:spcAft>
                <a:spcPts val="0"/>
              </a:spcAft>
              <a:buSzPts val="1200"/>
              <a:buChar char="○"/>
              <a:defRPr sz="1600"/>
            </a:lvl8pPr>
            <a:lvl9pPr marL="5486126" lvl="8" indent="-406381">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70" lvl="0" indent="-423312">
              <a:spcBef>
                <a:spcPts val="0"/>
              </a:spcBef>
              <a:spcAft>
                <a:spcPts val="0"/>
              </a:spcAft>
              <a:buSzPts val="1400"/>
              <a:buChar char="●"/>
              <a:defRPr sz="1867"/>
            </a:lvl1pPr>
            <a:lvl2pPr marL="1219140" lvl="1" indent="-406381">
              <a:spcBef>
                <a:spcPts val="2133"/>
              </a:spcBef>
              <a:spcAft>
                <a:spcPts val="0"/>
              </a:spcAft>
              <a:buSzPts val="1200"/>
              <a:buChar char="○"/>
              <a:defRPr sz="1600"/>
            </a:lvl2pPr>
            <a:lvl3pPr marL="1828709" lvl="2" indent="-406381">
              <a:spcBef>
                <a:spcPts val="2133"/>
              </a:spcBef>
              <a:spcAft>
                <a:spcPts val="0"/>
              </a:spcAft>
              <a:buSzPts val="1200"/>
              <a:buChar char="■"/>
              <a:defRPr sz="1600"/>
            </a:lvl3pPr>
            <a:lvl4pPr marL="2438278" lvl="3" indent="-406381">
              <a:spcBef>
                <a:spcPts val="2133"/>
              </a:spcBef>
              <a:spcAft>
                <a:spcPts val="0"/>
              </a:spcAft>
              <a:buSzPts val="1200"/>
              <a:buChar char="●"/>
              <a:defRPr sz="1600"/>
            </a:lvl4pPr>
            <a:lvl5pPr marL="3047848" lvl="4" indent="-406381">
              <a:spcBef>
                <a:spcPts val="2133"/>
              </a:spcBef>
              <a:spcAft>
                <a:spcPts val="0"/>
              </a:spcAft>
              <a:buSzPts val="1200"/>
              <a:buChar char="○"/>
              <a:defRPr sz="1600"/>
            </a:lvl5pPr>
            <a:lvl6pPr marL="3657418" lvl="5" indent="-406381">
              <a:spcBef>
                <a:spcPts val="2133"/>
              </a:spcBef>
              <a:spcAft>
                <a:spcPts val="0"/>
              </a:spcAft>
              <a:buSzPts val="1200"/>
              <a:buChar char="■"/>
              <a:defRPr sz="1600"/>
            </a:lvl6pPr>
            <a:lvl7pPr marL="4266987" lvl="6" indent="-406381">
              <a:spcBef>
                <a:spcPts val="2133"/>
              </a:spcBef>
              <a:spcAft>
                <a:spcPts val="0"/>
              </a:spcAft>
              <a:buSzPts val="1200"/>
              <a:buChar char="●"/>
              <a:defRPr sz="1600"/>
            </a:lvl7pPr>
            <a:lvl8pPr marL="4876557" lvl="7" indent="-406381">
              <a:spcBef>
                <a:spcPts val="2133"/>
              </a:spcBef>
              <a:spcAft>
                <a:spcPts val="0"/>
              </a:spcAft>
              <a:buSzPts val="1200"/>
              <a:buChar char="○"/>
              <a:defRPr sz="1600"/>
            </a:lvl8pPr>
            <a:lvl9pPr marL="5486126" lvl="8" indent="-406381">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9159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922446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forms.office.com/Pages/ResponsePage.aspx?id=bJpGLe5_6EOLrxCw2pC1a5OSOcSigZFCjKT_9cTtaRlUQUFMNkY0TlRWOTVMMTdRME1UUVVZRU9JSCQlQCN0PWcu" TargetMode="External"/><Relationship Id="rId5" Type="http://schemas.openxmlformats.org/officeDocument/2006/relationships/hyperlink" Target="https://sanmateopride.org/programs/mental-health-services/"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sanmateopride.org/events/"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sanmateopride.org/programs/peer-groups/" TargetMode="External"/><Relationship Id="rId5" Type="http://schemas.openxmlformats.org/officeDocument/2006/relationships/hyperlink" Target="https://sanmateopride.org/resources/trainings/"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sanmateopride.org/programs/peer-groups/"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hyperlink" Target="https://sanmateopride.org/" TargetMode="Externa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hyperlink" Target="https://sanmateopride.org/" TargetMode="External"/><Relationship Id="rId3" Type="http://schemas.openxmlformats.org/officeDocument/2006/relationships/image" Target="../media/image24.png"/><Relationship Id="rId7" Type="http://schemas.openxmlformats.org/officeDocument/2006/relationships/hyperlink" Target="https://tinyurl.com/smcpc-newsletter"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mailto:info@sanmateopride.org" TargetMode="External"/><Relationship Id="rId5" Type="http://schemas.openxmlformats.org/officeDocument/2006/relationships/hyperlink" Target="mailto:Francisco.Sapp@sanmateopride.org" TargetMode="External"/><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hyperlink" Target="mailto:francisco.sapp@sanmateopride.org"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mt="35000"/>
          </a:blip>
          <a:stretch>
            <a:fillRect/>
          </a:stretch>
        </p:blipFill>
        <p:spPr>
          <a:xfrm>
            <a:off x="-80484" y="-425099"/>
            <a:ext cx="12352967" cy="7283099"/>
          </a:xfrm>
          <a:prstGeom prst="rect">
            <a:avLst/>
          </a:prstGeom>
          <a:noFill/>
          <a:ln>
            <a:noFill/>
          </a:ln>
        </p:spPr>
      </p:pic>
      <p:pic>
        <p:nvPicPr>
          <p:cNvPr id="55" name="Google Shape;55;p13"/>
          <p:cNvPicPr preferRelativeResize="0"/>
          <p:nvPr/>
        </p:nvPicPr>
        <p:blipFill>
          <a:blip r:embed="rId4">
            <a:alphaModFix/>
          </a:blip>
          <a:stretch>
            <a:fillRect/>
          </a:stretch>
        </p:blipFill>
        <p:spPr>
          <a:xfrm>
            <a:off x="1876587" y="919713"/>
            <a:ext cx="8435769" cy="3572800"/>
          </a:xfrm>
          <a:prstGeom prst="rect">
            <a:avLst/>
          </a:prstGeom>
          <a:noFill/>
          <a:ln>
            <a:noFill/>
          </a:ln>
        </p:spPr>
      </p:pic>
      <p:sp>
        <p:nvSpPr>
          <p:cNvPr id="56" name="Google Shape;56;p13"/>
          <p:cNvSpPr txBox="1"/>
          <p:nvPr/>
        </p:nvSpPr>
        <p:spPr>
          <a:xfrm>
            <a:off x="2837668" y="4771727"/>
            <a:ext cx="6521303" cy="1251200"/>
          </a:xfrm>
          <a:prstGeom prst="rect">
            <a:avLst/>
          </a:prstGeom>
          <a:noFill/>
          <a:ln>
            <a:noFill/>
          </a:ln>
        </p:spPr>
        <p:txBody>
          <a:bodyPr spcFirstLastPara="1" wrap="square" lIns="121900" tIns="121900" rIns="121900" bIns="121900" anchor="t" anchorCtr="0">
            <a:noAutofit/>
          </a:bodyPr>
          <a:lstStyle/>
          <a:p>
            <a:pPr algn="ctr" defTabSz="1219170">
              <a:defRPr/>
            </a:pPr>
            <a:r>
              <a:rPr lang="en" sz="6900" dirty="0">
                <a:solidFill>
                  <a:srgbClr val="4B1E7C"/>
                </a:solidFill>
                <a:latin typeface="Oswald"/>
                <a:ea typeface="Open Sans"/>
                <a:cs typeface="Open Sans"/>
                <a:sym typeface="Oswald"/>
              </a:rPr>
              <a:t>The Heart of Pride</a:t>
            </a:r>
            <a:endParaRPr lang="en" sz="4650" dirty="0">
              <a:latin typeface="Open Sans"/>
              <a:ea typeface="Open Sans"/>
              <a:cs typeface="Open Sans"/>
            </a:endParaRPr>
          </a:p>
        </p:txBody>
      </p:sp>
    </p:spTree>
    <p:extLst>
      <p:ext uri="{BB962C8B-B14F-4D97-AF65-F5344CB8AC3E}">
        <p14:creationId xmlns:p14="http://schemas.microsoft.com/office/powerpoint/2010/main" val="178274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1071385" y="4648278"/>
            <a:ext cx="3966231" cy="1007600"/>
          </a:xfrm>
          <a:prstGeom prst="rect">
            <a:avLst/>
          </a:prstGeom>
        </p:spPr>
        <p:txBody>
          <a:bodyPr spcFirstLastPara="1" wrap="square" lIns="121900" tIns="121900" rIns="121900" bIns="121900" anchor="b" anchorCtr="0">
            <a:noAutofit/>
          </a:bodyPr>
          <a:lstStyle/>
          <a:p>
            <a:pPr algn="ctr"/>
            <a:r>
              <a:rPr lang="en" sz="4000" dirty="0">
                <a:latin typeface="Oswald"/>
                <a:ea typeface="Oswald"/>
                <a:cs typeface="Oswald"/>
                <a:sym typeface="Oswald"/>
              </a:rPr>
              <a:t>The Pride Center opened on</a:t>
            </a:r>
            <a:r>
              <a:rPr lang="en" sz="4800" dirty="0">
                <a:latin typeface="Oswald"/>
                <a:ea typeface="Oswald"/>
                <a:cs typeface="Oswald"/>
                <a:sym typeface="Oswald"/>
              </a:rPr>
              <a:t> </a:t>
            </a:r>
            <a:br>
              <a:rPr lang="en" sz="4800" dirty="0">
                <a:latin typeface="Oswald"/>
                <a:ea typeface="Oswald"/>
                <a:cs typeface="Oswald"/>
                <a:sym typeface="Oswald"/>
              </a:rPr>
            </a:br>
            <a:r>
              <a:rPr lang="en" sz="4800" dirty="0">
                <a:latin typeface="Oswald"/>
                <a:ea typeface="Oswald"/>
                <a:cs typeface="Oswald"/>
                <a:sym typeface="Oswald"/>
              </a:rPr>
              <a:t>June 1, 2017</a:t>
            </a:r>
            <a:endParaRPr lang="en-US" sz="4800" dirty="0">
              <a:latin typeface="Oswald"/>
              <a:ea typeface="Oswald"/>
              <a:cs typeface="Oswald"/>
            </a:endParaRPr>
          </a:p>
        </p:txBody>
      </p:sp>
      <p:pic>
        <p:nvPicPr>
          <p:cNvPr id="209" name="Google Shape;209;p31"/>
          <p:cNvPicPr preferRelativeResize="0"/>
          <p:nvPr/>
        </p:nvPicPr>
        <p:blipFill>
          <a:blip r:embed="rId3">
            <a:alphaModFix/>
          </a:blip>
          <a:stretch>
            <a:fillRect/>
          </a:stretch>
        </p:blipFill>
        <p:spPr>
          <a:xfrm>
            <a:off x="8064730" y="262316"/>
            <a:ext cx="3079216" cy="1262613"/>
          </a:xfrm>
          <a:prstGeom prst="rect">
            <a:avLst/>
          </a:prstGeom>
          <a:noFill/>
          <a:ln>
            <a:noFill/>
          </a:ln>
        </p:spPr>
      </p:pic>
      <p:pic>
        <p:nvPicPr>
          <p:cNvPr id="210" name="Google Shape;210;p31"/>
          <p:cNvPicPr preferRelativeResize="0"/>
          <p:nvPr/>
        </p:nvPicPr>
        <p:blipFill>
          <a:blip r:embed="rId4">
            <a:alphaModFix/>
          </a:blip>
          <a:stretch>
            <a:fillRect/>
          </a:stretch>
        </p:blipFill>
        <p:spPr>
          <a:xfrm>
            <a:off x="-5473699" y="-1318670"/>
            <a:ext cx="7226300" cy="3685435"/>
          </a:xfrm>
          <a:prstGeom prst="rect">
            <a:avLst/>
          </a:prstGeom>
          <a:noFill/>
          <a:ln>
            <a:noFill/>
          </a:ln>
        </p:spPr>
      </p:pic>
      <p:pic>
        <p:nvPicPr>
          <p:cNvPr id="211" name="Google Shape;211;p31"/>
          <p:cNvPicPr preferRelativeResize="0"/>
          <p:nvPr/>
        </p:nvPicPr>
        <p:blipFill>
          <a:blip r:embed="rId5">
            <a:alphaModFix/>
          </a:blip>
          <a:stretch>
            <a:fillRect/>
          </a:stretch>
        </p:blipFill>
        <p:spPr>
          <a:xfrm rot="10800000">
            <a:off x="10641900" y="4377498"/>
            <a:ext cx="6502275" cy="3316169"/>
          </a:xfrm>
          <a:prstGeom prst="rect">
            <a:avLst/>
          </a:prstGeom>
          <a:noFill/>
          <a:ln>
            <a:noFill/>
          </a:ln>
        </p:spPr>
      </p:pic>
      <p:pic>
        <p:nvPicPr>
          <p:cNvPr id="213" name="Google Shape;213;p31"/>
          <p:cNvPicPr preferRelativeResize="0"/>
          <p:nvPr/>
        </p:nvPicPr>
        <p:blipFill>
          <a:blip r:embed="rId6">
            <a:alphaModFix/>
          </a:blip>
          <a:stretch>
            <a:fillRect/>
          </a:stretch>
        </p:blipFill>
        <p:spPr>
          <a:xfrm>
            <a:off x="976076" y="2042814"/>
            <a:ext cx="1420049" cy="908699"/>
          </a:xfrm>
          <a:prstGeom prst="rect">
            <a:avLst/>
          </a:prstGeom>
          <a:noFill/>
          <a:ln>
            <a:noFill/>
          </a:ln>
        </p:spPr>
      </p:pic>
      <p:pic>
        <p:nvPicPr>
          <p:cNvPr id="214" name="Google Shape;214;p31" descr="A picture containing text&#10;&#10;Description automatically generated"/>
          <p:cNvPicPr preferRelativeResize="0"/>
          <p:nvPr/>
        </p:nvPicPr>
        <p:blipFill>
          <a:blip r:embed="rId7"/>
          <a:stretch>
            <a:fillRect/>
          </a:stretch>
        </p:blipFill>
        <p:spPr>
          <a:xfrm>
            <a:off x="2764146" y="1983415"/>
            <a:ext cx="2270391" cy="752560"/>
          </a:xfrm>
          <a:prstGeom prst="rect">
            <a:avLst/>
          </a:prstGeom>
          <a:noFill/>
          <a:ln>
            <a:noFill/>
          </a:ln>
        </p:spPr>
      </p:pic>
      <p:pic>
        <p:nvPicPr>
          <p:cNvPr id="215" name="Google Shape;215;p31"/>
          <p:cNvPicPr preferRelativeResize="0"/>
          <p:nvPr/>
        </p:nvPicPr>
        <p:blipFill>
          <a:blip r:embed="rId8">
            <a:alphaModFix/>
          </a:blip>
          <a:stretch>
            <a:fillRect/>
          </a:stretch>
        </p:blipFill>
        <p:spPr>
          <a:xfrm>
            <a:off x="2622795" y="894825"/>
            <a:ext cx="2557631" cy="740999"/>
          </a:xfrm>
          <a:prstGeom prst="rect">
            <a:avLst/>
          </a:prstGeom>
          <a:noFill/>
          <a:ln>
            <a:noFill/>
          </a:ln>
        </p:spPr>
      </p:pic>
      <p:pic>
        <p:nvPicPr>
          <p:cNvPr id="216" name="Google Shape;216;p31"/>
          <p:cNvPicPr preferRelativeResize="0"/>
          <p:nvPr/>
        </p:nvPicPr>
        <p:blipFill>
          <a:blip r:embed="rId9">
            <a:alphaModFix/>
          </a:blip>
          <a:stretch>
            <a:fillRect/>
          </a:stretch>
        </p:blipFill>
        <p:spPr>
          <a:xfrm>
            <a:off x="826600" y="726752"/>
            <a:ext cx="1725383" cy="908700"/>
          </a:xfrm>
          <a:prstGeom prst="rect">
            <a:avLst/>
          </a:prstGeom>
          <a:noFill/>
          <a:ln>
            <a:noFill/>
          </a:ln>
        </p:spPr>
      </p:pic>
      <p:pic>
        <p:nvPicPr>
          <p:cNvPr id="3" name="Picture 3">
            <a:extLst>
              <a:ext uri="{FF2B5EF4-FFF2-40B4-BE49-F238E27FC236}">
                <a16:creationId xmlns:a16="http://schemas.microsoft.com/office/drawing/2014/main" id="{9C8B2730-BE0A-E460-BC82-4B4D7634F9E2}"/>
              </a:ext>
            </a:extLst>
          </p:cNvPr>
          <p:cNvPicPr>
            <a:picLocks noChangeAspect="1"/>
          </p:cNvPicPr>
          <p:nvPr/>
        </p:nvPicPr>
        <p:blipFill>
          <a:blip r:embed="rId10"/>
          <a:stretch>
            <a:fillRect/>
          </a:stretch>
        </p:blipFill>
        <p:spPr>
          <a:xfrm>
            <a:off x="5478462" y="1657350"/>
            <a:ext cx="3703638" cy="2495550"/>
          </a:xfrm>
          <a:prstGeom prst="rect">
            <a:avLst/>
          </a:prstGeom>
        </p:spPr>
      </p:pic>
      <p:pic>
        <p:nvPicPr>
          <p:cNvPr id="2" name="Picture 3">
            <a:extLst>
              <a:ext uri="{FF2B5EF4-FFF2-40B4-BE49-F238E27FC236}">
                <a16:creationId xmlns:a16="http://schemas.microsoft.com/office/drawing/2014/main" id="{CE10F333-2D5C-B8EA-A0F0-3461B9D33B43}"/>
              </a:ext>
            </a:extLst>
          </p:cNvPr>
          <p:cNvPicPr>
            <a:picLocks noChangeAspect="1"/>
          </p:cNvPicPr>
          <p:nvPr/>
        </p:nvPicPr>
        <p:blipFill>
          <a:blip r:embed="rId11"/>
          <a:stretch>
            <a:fillRect/>
          </a:stretch>
        </p:blipFill>
        <p:spPr>
          <a:xfrm>
            <a:off x="7331244" y="3577267"/>
            <a:ext cx="4547935" cy="2566982"/>
          </a:xfrm>
          <a:prstGeom prst="rect">
            <a:avLst/>
          </a:prstGeom>
        </p:spPr>
      </p:pic>
    </p:spTree>
    <p:extLst>
      <p:ext uri="{BB962C8B-B14F-4D97-AF65-F5344CB8AC3E}">
        <p14:creationId xmlns:p14="http://schemas.microsoft.com/office/powerpoint/2010/main" val="202302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6"/>
                                        </p:tgtEl>
                                        <p:attrNameLst>
                                          <p:attrName>style.visibility</p:attrName>
                                        </p:attrNameLst>
                                      </p:cBhvr>
                                      <p:to>
                                        <p:strVal val="visible"/>
                                      </p:to>
                                    </p:set>
                                    <p:animEffect transition="in" filter="fade">
                                      <p:cBhvr>
                                        <p:cTn id="7" dur="75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5"/>
        <p:cNvGrpSpPr/>
        <p:nvPr/>
      </p:nvGrpSpPr>
      <p:grpSpPr>
        <a:xfrm>
          <a:off x="0" y="0"/>
          <a:ext cx="0" cy="0"/>
          <a:chOff x="0" y="0"/>
          <a:chExt cx="0" cy="0"/>
        </a:xfrm>
      </p:grpSpPr>
      <p:sp>
        <p:nvSpPr>
          <p:cNvPr id="207" name="Google Shape;207;p31"/>
          <p:cNvSpPr txBox="1">
            <a:spLocks noGrp="1"/>
          </p:cNvSpPr>
          <p:nvPr>
            <p:ph type="body" idx="1"/>
          </p:nvPr>
        </p:nvSpPr>
        <p:spPr>
          <a:xfrm>
            <a:off x="778728" y="441811"/>
            <a:ext cx="6004216" cy="5963811"/>
          </a:xfrm>
          <a:prstGeom prst="rect">
            <a:avLst/>
          </a:prstGeom>
        </p:spPr>
        <p:txBody>
          <a:bodyPr spcFirstLastPara="1" wrap="square" lIns="121900" tIns="121900" rIns="121900" bIns="121900" anchor="t" anchorCtr="0">
            <a:noAutofit/>
          </a:bodyPr>
          <a:lstStyle/>
          <a:p>
            <a:pPr marL="0" indent="0">
              <a:lnSpc>
                <a:spcPct val="100000"/>
              </a:lnSpc>
              <a:spcBef>
                <a:spcPts val="2133"/>
              </a:spcBef>
              <a:spcAft>
                <a:spcPts val="2133"/>
              </a:spcAft>
              <a:buNone/>
            </a:pPr>
            <a:r>
              <a:rPr lang="en-US" sz="3733" b="1" dirty="0">
                <a:latin typeface="Oswald" panose="00000500000000000000" pitchFamily="2" charset="0"/>
                <a:ea typeface="Open Sans" panose="020B0606030504020204" pitchFamily="34" charset="0"/>
                <a:cs typeface="Open Sans" panose="020B0606030504020204" pitchFamily="34" charset="0"/>
                <a:sym typeface="Open Sans"/>
              </a:rPr>
              <a:t>Who we are</a:t>
            </a:r>
          </a:p>
          <a:p>
            <a:pPr marL="380365" indent="-380365">
              <a:lnSpc>
                <a:spcPct val="100000"/>
              </a:lnSpc>
              <a:spcBef>
                <a:spcPts val="800"/>
              </a:spcBef>
              <a:spcAft>
                <a:spcPts val="800"/>
              </a:spcAft>
            </a:pPr>
            <a:r>
              <a:rPr lang="en-US" sz="1850" dirty="0">
                <a:latin typeface="Open Sans"/>
                <a:ea typeface="Open Sans"/>
                <a:cs typeface="Open Sans"/>
                <a:sym typeface="Open Sans"/>
              </a:rPr>
              <a:t>The Pride Center is the first LGBTQ+ center in San Mateo County. We work in a collaboration model as a program of </a:t>
            </a:r>
            <a:r>
              <a:rPr lang="en-US" sz="1850" dirty="0" err="1">
                <a:latin typeface="Open Sans"/>
                <a:ea typeface="Open Sans"/>
                <a:cs typeface="Open Sans"/>
                <a:sym typeface="Open Sans"/>
              </a:rPr>
              <a:t>StarVista</a:t>
            </a:r>
            <a:r>
              <a:rPr lang="en-US" sz="1850" dirty="0">
                <a:latin typeface="Open Sans"/>
                <a:ea typeface="Open Sans"/>
                <a:cs typeface="Open Sans"/>
                <a:sym typeface="Open Sans"/>
              </a:rPr>
              <a:t> and working in partnership with: </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989965" lvl="1"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Peninsula Family Service (Older Adults)</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989965" lvl="1"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Outlet of Adolescent Counseling Services (Youth)</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989965" lvl="1" indent="-380365">
              <a:lnSpc>
                <a:spcPct val="100000"/>
              </a:lnSpc>
              <a:spcBef>
                <a:spcPts val="800"/>
              </a:spcBef>
              <a:spcAft>
                <a:spcPts val="800"/>
              </a:spcAft>
            </a:pPr>
            <a:r>
              <a:rPr lang="en-US" sz="1850" dirty="0">
                <a:latin typeface="Open Sans"/>
                <a:ea typeface="Open Sans"/>
                <a:cs typeface="Open Sans"/>
                <a:sym typeface="Open Sans"/>
              </a:rPr>
              <a:t>We are excited to say that our staff reflect the community and clients we serve</a:t>
            </a:r>
            <a:endParaRPr lang="en-US" sz="1850" dirty="0">
              <a:latin typeface="Open Sans"/>
              <a:ea typeface="Open Sans"/>
              <a:cs typeface="Open Sans"/>
            </a:endParaRPr>
          </a:p>
          <a:p>
            <a:pPr marL="989965" lvl="1" indent="-380365">
              <a:lnSpc>
                <a:spcPct val="100000"/>
              </a:lnSpc>
              <a:spcBef>
                <a:spcPts val="800"/>
              </a:spcBef>
              <a:spcAft>
                <a:spcPts val="800"/>
              </a:spcAft>
            </a:pPr>
            <a:r>
              <a:rPr lang="en-US" sz="1850" dirty="0">
                <a:latin typeface="Open Sans"/>
                <a:ea typeface="Open Sans"/>
                <a:cs typeface="Open Sans"/>
              </a:rPr>
              <a:t>In addition to our official partners, we work closely with the following local organizations:  SMC Pride Initiative, SMC LGBTQ+ Commission &amp; </a:t>
            </a:r>
            <a:r>
              <a:rPr lang="en-US" sz="1850" dirty="0" err="1">
                <a:latin typeface="Open Sans"/>
                <a:ea typeface="Open Sans"/>
                <a:cs typeface="Open Sans"/>
              </a:rPr>
              <a:t>CoastPride</a:t>
            </a:r>
            <a:endParaRPr lang="en-US" sz="1850" dirty="0" err="1">
              <a:latin typeface="Open Sans" panose="020B0606030504020204" pitchFamily="34" charset="0"/>
              <a:ea typeface="Open Sans" panose="020B0606030504020204" pitchFamily="34" charset="0"/>
              <a:cs typeface="Open Sans" panose="020B0606030504020204" pitchFamily="34" charset="0"/>
            </a:endParaRPr>
          </a:p>
          <a:p>
            <a:pPr marL="380365" indent="-380365">
              <a:lnSpc>
                <a:spcPct val="100000"/>
              </a:lnSpc>
              <a:spcBef>
                <a:spcPts val="2133"/>
              </a:spcBef>
              <a:spcAft>
                <a:spcPts val="2133"/>
              </a:spcAft>
            </a:pP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380365" indent="-380365">
              <a:spcBef>
                <a:spcPts val="2133"/>
              </a:spcBef>
              <a:spcAft>
                <a:spcPts val="2133"/>
              </a:spcAft>
            </a:pP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0" indent="0">
              <a:spcBef>
                <a:spcPts val="2133"/>
              </a:spcBef>
              <a:spcAft>
                <a:spcPts val="2133"/>
              </a:spcAft>
              <a:buNone/>
            </a:pPr>
            <a:endParaRPr lang="en-US" sz="1867" dirty="0">
              <a:latin typeface="Open Sans" panose="020B0606030504020204" pitchFamily="34" charset="0"/>
              <a:ea typeface="Open Sans" panose="020B0606030504020204" pitchFamily="34" charset="0"/>
              <a:cs typeface="Open Sans" panose="020B0606030504020204" pitchFamily="34" charset="0"/>
            </a:endParaRPr>
          </a:p>
        </p:txBody>
      </p:sp>
      <p:pic>
        <p:nvPicPr>
          <p:cNvPr id="210" name="Google Shape;210;p31"/>
          <p:cNvPicPr preferRelativeResize="0"/>
          <p:nvPr/>
        </p:nvPicPr>
        <p:blipFill>
          <a:blip r:embed="rId3">
            <a:alphaModFix/>
          </a:blip>
          <a:stretch>
            <a:fillRect/>
          </a:stretch>
        </p:blipFill>
        <p:spPr>
          <a:xfrm>
            <a:off x="-5473699" y="-1318670"/>
            <a:ext cx="7226300" cy="3685435"/>
          </a:xfrm>
          <a:prstGeom prst="rect">
            <a:avLst/>
          </a:prstGeom>
          <a:noFill/>
          <a:ln>
            <a:noFill/>
          </a:ln>
        </p:spPr>
      </p:pic>
      <p:pic>
        <p:nvPicPr>
          <p:cNvPr id="211" name="Google Shape;211;p31"/>
          <p:cNvPicPr preferRelativeResize="0"/>
          <p:nvPr/>
        </p:nvPicPr>
        <p:blipFill>
          <a:blip r:embed="rId4">
            <a:alphaModFix/>
          </a:blip>
          <a:stretch>
            <a:fillRect/>
          </a:stretch>
        </p:blipFill>
        <p:spPr>
          <a:xfrm rot="10800000">
            <a:off x="10641900" y="4377498"/>
            <a:ext cx="6502275" cy="3316169"/>
          </a:xfrm>
          <a:prstGeom prst="rect">
            <a:avLst/>
          </a:prstGeom>
          <a:noFill/>
          <a:ln>
            <a:noFill/>
          </a:ln>
        </p:spPr>
      </p:pic>
      <p:pic>
        <p:nvPicPr>
          <p:cNvPr id="7" name="Google Shape;209;p31">
            <a:extLst>
              <a:ext uri="{FF2B5EF4-FFF2-40B4-BE49-F238E27FC236}">
                <a16:creationId xmlns:a16="http://schemas.microsoft.com/office/drawing/2014/main" id="{B6C379AD-EE54-418A-9E71-421E2D65D7A7}"/>
              </a:ext>
            </a:extLst>
          </p:cNvPr>
          <p:cNvPicPr preferRelativeResize="0"/>
          <p:nvPr/>
        </p:nvPicPr>
        <p:blipFill>
          <a:blip r:embed="rId5">
            <a:alphaModFix/>
          </a:blip>
          <a:stretch>
            <a:fillRect/>
          </a:stretch>
        </p:blipFill>
        <p:spPr>
          <a:xfrm>
            <a:off x="8315413" y="324444"/>
            <a:ext cx="3092350" cy="1250938"/>
          </a:xfrm>
          <a:prstGeom prst="rect">
            <a:avLst/>
          </a:prstGeom>
          <a:noFill/>
          <a:ln>
            <a:noFill/>
          </a:ln>
        </p:spPr>
      </p:pic>
      <p:pic>
        <p:nvPicPr>
          <p:cNvPr id="2" name="Picture 2" descr="A picture containing tree, person, group&#10;&#10;Description automatically generated">
            <a:extLst>
              <a:ext uri="{FF2B5EF4-FFF2-40B4-BE49-F238E27FC236}">
                <a16:creationId xmlns:a16="http://schemas.microsoft.com/office/drawing/2014/main" id="{08157C47-38E8-D7E9-0C21-076D31D6A7E3}"/>
              </a:ext>
            </a:extLst>
          </p:cNvPr>
          <p:cNvPicPr>
            <a:picLocks noChangeAspect="1"/>
          </p:cNvPicPr>
          <p:nvPr/>
        </p:nvPicPr>
        <p:blipFill>
          <a:blip r:embed="rId6"/>
          <a:stretch>
            <a:fillRect/>
          </a:stretch>
        </p:blipFill>
        <p:spPr>
          <a:xfrm>
            <a:off x="6974793" y="1954554"/>
            <a:ext cx="4808433" cy="3646799"/>
          </a:xfrm>
          <a:prstGeom prst="rect">
            <a:avLst/>
          </a:prstGeom>
        </p:spPr>
      </p:pic>
    </p:spTree>
    <p:extLst>
      <p:ext uri="{BB962C8B-B14F-4D97-AF65-F5344CB8AC3E}">
        <p14:creationId xmlns:p14="http://schemas.microsoft.com/office/powerpoint/2010/main" val="49582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
                                            <p:txEl>
                                              <p:pRg st="1" end="1"/>
                                            </p:txEl>
                                          </p:spTgt>
                                        </p:tgtEl>
                                        <p:attrNameLst>
                                          <p:attrName>style.visibility</p:attrName>
                                        </p:attrNameLst>
                                      </p:cBhvr>
                                      <p:to>
                                        <p:strVal val="visible"/>
                                      </p:to>
                                    </p:set>
                                    <p:animEffect transition="in" filter="fade">
                                      <p:cBhvr>
                                        <p:cTn id="7" dur="750"/>
                                        <p:tgtEl>
                                          <p:spTgt spid="20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7">
                                            <p:txEl>
                                              <p:pRg st="2" end="2"/>
                                            </p:txEl>
                                          </p:spTgt>
                                        </p:tgtEl>
                                        <p:attrNameLst>
                                          <p:attrName>style.visibility</p:attrName>
                                        </p:attrNameLst>
                                      </p:cBhvr>
                                      <p:to>
                                        <p:strVal val="visible"/>
                                      </p:to>
                                    </p:set>
                                    <p:animEffect transition="in" filter="fade">
                                      <p:cBhvr>
                                        <p:cTn id="10" dur="750"/>
                                        <p:tgtEl>
                                          <p:spTgt spid="20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7">
                                            <p:txEl>
                                              <p:pRg st="3" end="3"/>
                                            </p:txEl>
                                          </p:spTgt>
                                        </p:tgtEl>
                                        <p:attrNameLst>
                                          <p:attrName>style.visibility</p:attrName>
                                        </p:attrNameLst>
                                      </p:cBhvr>
                                      <p:to>
                                        <p:strVal val="visible"/>
                                      </p:to>
                                    </p:set>
                                    <p:animEffect transition="in" filter="fade">
                                      <p:cBhvr>
                                        <p:cTn id="13" dur="750"/>
                                        <p:tgtEl>
                                          <p:spTgt spid="20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7">
                                            <p:txEl>
                                              <p:pRg st="4" end="4"/>
                                            </p:txEl>
                                          </p:spTgt>
                                        </p:tgtEl>
                                        <p:attrNameLst>
                                          <p:attrName>style.visibility</p:attrName>
                                        </p:attrNameLst>
                                      </p:cBhvr>
                                      <p:to>
                                        <p:strVal val="visible"/>
                                      </p:to>
                                    </p:set>
                                    <p:animEffect transition="in" filter="fade">
                                      <p:cBhvr>
                                        <p:cTn id="16" dur="750"/>
                                        <p:tgtEl>
                                          <p:spTgt spid="20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7">
                                            <p:txEl>
                                              <p:pRg st="5" end="5"/>
                                            </p:txEl>
                                          </p:spTgt>
                                        </p:tgtEl>
                                        <p:attrNameLst>
                                          <p:attrName>style.visibility</p:attrName>
                                        </p:attrNameLst>
                                      </p:cBhvr>
                                      <p:to>
                                        <p:strVal val="visible"/>
                                      </p:to>
                                    </p:set>
                                    <p:animEffect transition="in" filter="fade">
                                      <p:cBhvr>
                                        <p:cTn id="19" dur="750"/>
                                        <p:tgtEl>
                                          <p:spTgt spid="2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5"/>
        <p:cNvGrpSpPr/>
        <p:nvPr/>
      </p:nvGrpSpPr>
      <p:grpSpPr>
        <a:xfrm>
          <a:off x="0" y="0"/>
          <a:ext cx="0" cy="0"/>
          <a:chOff x="0" y="0"/>
          <a:chExt cx="0" cy="0"/>
        </a:xfrm>
      </p:grpSpPr>
      <p:sp>
        <p:nvSpPr>
          <p:cNvPr id="207" name="Google Shape;207;p31"/>
          <p:cNvSpPr txBox="1">
            <a:spLocks noGrp="1"/>
          </p:cNvSpPr>
          <p:nvPr>
            <p:ph type="body" idx="1"/>
          </p:nvPr>
        </p:nvSpPr>
        <p:spPr>
          <a:xfrm>
            <a:off x="778728" y="730569"/>
            <a:ext cx="6004216" cy="5963811"/>
          </a:xfrm>
          <a:prstGeom prst="rect">
            <a:avLst/>
          </a:prstGeom>
        </p:spPr>
        <p:txBody>
          <a:bodyPr spcFirstLastPara="1" wrap="square" lIns="121900" tIns="121900" rIns="121900" bIns="121900" anchor="t" anchorCtr="0">
            <a:noAutofit/>
          </a:bodyPr>
          <a:lstStyle/>
          <a:p>
            <a:pPr marL="0" indent="0">
              <a:lnSpc>
                <a:spcPct val="100000"/>
              </a:lnSpc>
              <a:spcBef>
                <a:spcPts val="2133"/>
              </a:spcBef>
              <a:spcAft>
                <a:spcPts val="2133"/>
              </a:spcAft>
              <a:buNone/>
            </a:pPr>
            <a:r>
              <a:rPr lang="en-US" sz="3733" b="1" dirty="0">
                <a:latin typeface="Oswald" panose="00000500000000000000" pitchFamily="2" charset="0"/>
                <a:ea typeface="Open Sans" panose="020B0606030504020204" pitchFamily="34" charset="0"/>
                <a:cs typeface="Open Sans" panose="020B0606030504020204" pitchFamily="34" charset="0"/>
                <a:sym typeface="Open Sans"/>
              </a:rPr>
              <a:t>Who we are</a:t>
            </a:r>
          </a:p>
          <a:p>
            <a:pPr marL="0" indent="0">
              <a:lnSpc>
                <a:spcPct val="100000"/>
              </a:lnSpc>
              <a:spcBef>
                <a:spcPts val="800"/>
              </a:spcBef>
              <a:spcAft>
                <a:spcPts val="800"/>
              </a:spcAft>
              <a:buNone/>
            </a:pPr>
            <a:r>
              <a:rPr lang="en-US" sz="1850" dirty="0">
                <a:latin typeface="Open Sans"/>
                <a:ea typeface="Open Sans"/>
                <a:cs typeface="Open Sans"/>
                <a:sym typeface="Open Sans"/>
              </a:rPr>
              <a:t>Purpose and Outcomes </a:t>
            </a:r>
            <a:br>
              <a:rPr lang="en-US" sz="1850" dirty="0">
                <a:latin typeface="Open Sans"/>
                <a:ea typeface="Open Sans"/>
                <a:cs typeface="Open Sans"/>
                <a:sym typeface="Open Sans"/>
              </a:rPr>
            </a:br>
            <a:r>
              <a:rPr lang="en-US" sz="1850" dirty="0">
                <a:latin typeface="Open Sans"/>
                <a:ea typeface="Open Sans"/>
                <a:cs typeface="Open Sans"/>
                <a:sym typeface="Open Sans"/>
              </a:rPr>
              <a:t>(Why do we do the work that we do?):</a:t>
            </a:r>
            <a:endParaRPr lang="en-US" sz="1850" dirty="0">
              <a:latin typeface="Open Sans"/>
              <a:ea typeface="Open Sans"/>
              <a:cs typeface="Open Sans"/>
            </a:endParaRPr>
          </a:p>
          <a:p>
            <a:pPr marL="380365" indent="-380365">
              <a:lnSpc>
                <a:spcPct val="100000"/>
              </a:lnSpc>
              <a:spcBef>
                <a:spcPts val="800"/>
              </a:spcBef>
              <a:spcAft>
                <a:spcPts val="800"/>
              </a:spcAft>
            </a:pPr>
            <a:r>
              <a:rPr lang="en-US" sz="1850" dirty="0">
                <a:latin typeface="Open Sans"/>
                <a:ea typeface="Open Sans"/>
                <a:cs typeface="Open Sans"/>
                <a:sym typeface="Open Sans"/>
              </a:rPr>
              <a:t>Serve LGBTQ+ community</a:t>
            </a:r>
            <a:endParaRPr lang="en-US" sz="1850" dirty="0">
              <a:latin typeface="Open Sans"/>
              <a:ea typeface="Open Sans"/>
              <a:cs typeface="Open Sans"/>
            </a:endParaRPr>
          </a:p>
          <a:p>
            <a:pPr marL="380365"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Support wellness and recovery</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380365"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Enhance collaboration of agencies that provide support</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380365"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Increase access to mental health treatment and services</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380365" indent="-380365">
              <a:lnSpc>
                <a:spcPct val="100000"/>
              </a:lnSpc>
              <a:spcBef>
                <a:spcPts val="800"/>
              </a:spcBef>
              <a:spcAft>
                <a:spcPts val="800"/>
              </a:spcAft>
            </a:pPr>
            <a:r>
              <a:rPr lang="en-US" sz="1867" dirty="0">
                <a:latin typeface="Open Sans" panose="020B0606030504020204" pitchFamily="34" charset="0"/>
                <a:ea typeface="Open Sans" panose="020B0606030504020204" pitchFamily="34" charset="0"/>
                <a:cs typeface="Open Sans" panose="020B0606030504020204" pitchFamily="34" charset="0"/>
                <a:sym typeface="Open Sans"/>
              </a:rPr>
              <a:t>Improve mental health quality of life</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marL="0" indent="0">
              <a:spcBef>
                <a:spcPts val="2133"/>
              </a:spcBef>
              <a:spcAft>
                <a:spcPts val="2133"/>
              </a:spcAft>
              <a:buNone/>
            </a:pPr>
            <a:endParaRPr sz="1867" dirty="0">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210" name="Google Shape;210;p31"/>
          <p:cNvPicPr preferRelativeResize="0"/>
          <p:nvPr/>
        </p:nvPicPr>
        <p:blipFill>
          <a:blip r:embed="rId3">
            <a:alphaModFix/>
          </a:blip>
          <a:stretch>
            <a:fillRect/>
          </a:stretch>
        </p:blipFill>
        <p:spPr>
          <a:xfrm>
            <a:off x="-5473699" y="-1318670"/>
            <a:ext cx="7226300" cy="3685435"/>
          </a:xfrm>
          <a:prstGeom prst="rect">
            <a:avLst/>
          </a:prstGeom>
          <a:noFill/>
          <a:ln>
            <a:noFill/>
          </a:ln>
        </p:spPr>
      </p:pic>
      <p:pic>
        <p:nvPicPr>
          <p:cNvPr id="211" name="Google Shape;211;p31"/>
          <p:cNvPicPr preferRelativeResize="0"/>
          <p:nvPr/>
        </p:nvPicPr>
        <p:blipFill>
          <a:blip r:embed="rId4">
            <a:alphaModFix/>
          </a:blip>
          <a:stretch>
            <a:fillRect/>
          </a:stretch>
        </p:blipFill>
        <p:spPr>
          <a:xfrm rot="10800000">
            <a:off x="10641900" y="4377498"/>
            <a:ext cx="6502275" cy="3316169"/>
          </a:xfrm>
          <a:prstGeom prst="rect">
            <a:avLst/>
          </a:prstGeom>
          <a:noFill/>
          <a:ln>
            <a:noFill/>
          </a:ln>
        </p:spPr>
      </p:pic>
      <p:pic>
        <p:nvPicPr>
          <p:cNvPr id="7" name="Google Shape;209;p31">
            <a:extLst>
              <a:ext uri="{FF2B5EF4-FFF2-40B4-BE49-F238E27FC236}">
                <a16:creationId xmlns:a16="http://schemas.microsoft.com/office/drawing/2014/main" id="{B6C379AD-EE54-418A-9E71-421E2D65D7A7}"/>
              </a:ext>
            </a:extLst>
          </p:cNvPr>
          <p:cNvPicPr preferRelativeResize="0"/>
          <p:nvPr/>
        </p:nvPicPr>
        <p:blipFill>
          <a:blip r:embed="rId5">
            <a:alphaModFix/>
          </a:blip>
          <a:stretch>
            <a:fillRect/>
          </a:stretch>
        </p:blipFill>
        <p:spPr>
          <a:xfrm>
            <a:off x="8528064" y="351025"/>
            <a:ext cx="2879699" cy="1233217"/>
          </a:xfrm>
          <a:prstGeom prst="rect">
            <a:avLst/>
          </a:prstGeom>
          <a:noFill/>
          <a:ln>
            <a:noFill/>
          </a:ln>
        </p:spPr>
      </p:pic>
      <p:pic>
        <p:nvPicPr>
          <p:cNvPr id="3" name="Picture 3">
            <a:extLst>
              <a:ext uri="{FF2B5EF4-FFF2-40B4-BE49-F238E27FC236}">
                <a16:creationId xmlns:a16="http://schemas.microsoft.com/office/drawing/2014/main" id="{B9D17418-C50C-C369-A83A-02953875ACA8}"/>
              </a:ext>
            </a:extLst>
          </p:cNvPr>
          <p:cNvPicPr>
            <a:picLocks noChangeAspect="1"/>
          </p:cNvPicPr>
          <p:nvPr/>
        </p:nvPicPr>
        <p:blipFill>
          <a:blip r:embed="rId6"/>
          <a:stretch>
            <a:fillRect/>
          </a:stretch>
        </p:blipFill>
        <p:spPr>
          <a:xfrm>
            <a:off x="8286308" y="3702790"/>
            <a:ext cx="3735572" cy="2810538"/>
          </a:xfrm>
          <a:prstGeom prst="rect">
            <a:avLst/>
          </a:prstGeom>
        </p:spPr>
      </p:pic>
      <p:pic>
        <p:nvPicPr>
          <p:cNvPr id="2" name="Picture 2">
            <a:extLst>
              <a:ext uri="{FF2B5EF4-FFF2-40B4-BE49-F238E27FC236}">
                <a16:creationId xmlns:a16="http://schemas.microsoft.com/office/drawing/2014/main" id="{0B95C7EB-7DD0-95BD-4174-38E1DE0A1D75}"/>
              </a:ext>
            </a:extLst>
          </p:cNvPr>
          <p:cNvPicPr>
            <a:picLocks noChangeAspect="1"/>
          </p:cNvPicPr>
          <p:nvPr/>
        </p:nvPicPr>
        <p:blipFill>
          <a:blip r:embed="rId7"/>
          <a:stretch>
            <a:fillRect/>
          </a:stretch>
        </p:blipFill>
        <p:spPr>
          <a:xfrm>
            <a:off x="6833190" y="1806871"/>
            <a:ext cx="3806455" cy="2145561"/>
          </a:xfrm>
          <a:prstGeom prst="rect">
            <a:avLst/>
          </a:prstGeom>
        </p:spPr>
      </p:pic>
    </p:spTree>
    <p:extLst>
      <p:ext uri="{BB962C8B-B14F-4D97-AF65-F5344CB8AC3E}">
        <p14:creationId xmlns:p14="http://schemas.microsoft.com/office/powerpoint/2010/main" val="331313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
                                            <p:txEl>
                                              <p:pRg st="1" end="1"/>
                                            </p:txEl>
                                          </p:spTgt>
                                        </p:tgtEl>
                                        <p:attrNameLst>
                                          <p:attrName>style.visibility</p:attrName>
                                        </p:attrNameLst>
                                      </p:cBhvr>
                                      <p:to>
                                        <p:strVal val="visible"/>
                                      </p:to>
                                    </p:set>
                                    <p:animEffect transition="in" filter="fade">
                                      <p:cBhvr>
                                        <p:cTn id="7" dur="750"/>
                                        <p:tgtEl>
                                          <p:spTgt spid="20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7">
                                            <p:txEl>
                                              <p:pRg st="2" end="2"/>
                                            </p:txEl>
                                          </p:spTgt>
                                        </p:tgtEl>
                                        <p:attrNameLst>
                                          <p:attrName>style.visibility</p:attrName>
                                        </p:attrNameLst>
                                      </p:cBhvr>
                                      <p:to>
                                        <p:strVal val="visible"/>
                                      </p:to>
                                    </p:set>
                                    <p:animEffect transition="in" filter="fade">
                                      <p:cBhvr>
                                        <p:cTn id="10" dur="750"/>
                                        <p:tgtEl>
                                          <p:spTgt spid="20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7">
                                            <p:txEl>
                                              <p:pRg st="3" end="3"/>
                                            </p:txEl>
                                          </p:spTgt>
                                        </p:tgtEl>
                                        <p:attrNameLst>
                                          <p:attrName>style.visibility</p:attrName>
                                        </p:attrNameLst>
                                      </p:cBhvr>
                                      <p:to>
                                        <p:strVal val="visible"/>
                                      </p:to>
                                    </p:set>
                                    <p:animEffect transition="in" filter="fade">
                                      <p:cBhvr>
                                        <p:cTn id="13" dur="750"/>
                                        <p:tgtEl>
                                          <p:spTgt spid="20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7">
                                            <p:txEl>
                                              <p:pRg st="4" end="4"/>
                                            </p:txEl>
                                          </p:spTgt>
                                        </p:tgtEl>
                                        <p:attrNameLst>
                                          <p:attrName>style.visibility</p:attrName>
                                        </p:attrNameLst>
                                      </p:cBhvr>
                                      <p:to>
                                        <p:strVal val="visible"/>
                                      </p:to>
                                    </p:set>
                                    <p:animEffect transition="in" filter="fade">
                                      <p:cBhvr>
                                        <p:cTn id="16" dur="750"/>
                                        <p:tgtEl>
                                          <p:spTgt spid="20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7">
                                            <p:txEl>
                                              <p:pRg st="5" end="5"/>
                                            </p:txEl>
                                          </p:spTgt>
                                        </p:tgtEl>
                                        <p:attrNameLst>
                                          <p:attrName>style.visibility</p:attrName>
                                        </p:attrNameLst>
                                      </p:cBhvr>
                                      <p:to>
                                        <p:strVal val="visible"/>
                                      </p:to>
                                    </p:set>
                                    <p:animEffect transition="in" filter="fade">
                                      <p:cBhvr>
                                        <p:cTn id="19" dur="750"/>
                                        <p:tgtEl>
                                          <p:spTgt spid="207">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07">
                                            <p:txEl>
                                              <p:pRg st="6" end="6"/>
                                            </p:txEl>
                                          </p:spTgt>
                                        </p:tgtEl>
                                        <p:attrNameLst>
                                          <p:attrName>style.visibility</p:attrName>
                                        </p:attrNameLst>
                                      </p:cBhvr>
                                      <p:to>
                                        <p:strVal val="visible"/>
                                      </p:to>
                                    </p:set>
                                    <p:animEffect transition="in" filter="fade">
                                      <p:cBhvr>
                                        <p:cTn id="22" dur="750"/>
                                        <p:tgtEl>
                                          <p:spTgt spid="2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2"/>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Autofit/>
          </a:bodyPr>
          <a:lstStyle/>
          <a:p>
            <a:r>
              <a:rPr lang="en" sz="4800" b="1" dirty="0">
                <a:latin typeface="Oswald"/>
                <a:ea typeface="Oswald"/>
                <a:cs typeface="Oswald"/>
                <a:sym typeface="Oswald"/>
              </a:rPr>
              <a:t>Mission and Vision</a:t>
            </a:r>
            <a:endParaRPr sz="4800" b="1" dirty="0">
              <a:latin typeface="Oswald"/>
              <a:ea typeface="Oswald"/>
              <a:cs typeface="Oswald"/>
              <a:sym typeface="Oswald"/>
            </a:endParaRPr>
          </a:p>
        </p:txBody>
      </p:sp>
      <p:sp>
        <p:nvSpPr>
          <p:cNvPr id="222" name="Google Shape;222;p32"/>
          <p:cNvSpPr txBox="1">
            <a:spLocks noGrp="1"/>
          </p:cNvSpPr>
          <p:nvPr>
            <p:ph type="body" idx="1"/>
          </p:nvPr>
        </p:nvSpPr>
        <p:spPr>
          <a:xfrm>
            <a:off x="415601" y="1580555"/>
            <a:ext cx="5333200" cy="4555200"/>
          </a:xfrm>
          <a:prstGeom prst="rect">
            <a:avLst/>
          </a:prstGeom>
        </p:spPr>
        <p:txBody>
          <a:bodyPr spcFirstLastPara="1" wrap="square" lIns="121900" tIns="121900" rIns="121900" bIns="121900" anchor="t" anchorCtr="0">
            <a:noAutofit/>
          </a:bodyPr>
          <a:lstStyle/>
          <a:p>
            <a:pPr marL="0" indent="0">
              <a:spcAft>
                <a:spcPts val="2133"/>
              </a:spcAft>
              <a:buNone/>
            </a:pPr>
            <a:r>
              <a:rPr lang="en" dirty="0">
                <a:latin typeface="Open Sans"/>
                <a:ea typeface="Open Sans"/>
                <a:cs typeface="Open Sans"/>
                <a:sym typeface="Open Sans"/>
              </a:rPr>
              <a:t>The </a:t>
            </a:r>
            <a:r>
              <a:rPr lang="en" b="1" dirty="0">
                <a:latin typeface="Open Sans"/>
                <a:ea typeface="Open Sans"/>
                <a:cs typeface="Open Sans"/>
                <a:sym typeface="Open Sans"/>
              </a:rPr>
              <a:t>mission</a:t>
            </a:r>
            <a:r>
              <a:rPr lang="en" dirty="0">
                <a:latin typeface="Open Sans"/>
                <a:ea typeface="Open Sans"/>
                <a:cs typeface="Open Sans"/>
                <a:sym typeface="Open Sans"/>
              </a:rPr>
              <a:t> of the San Mateo County Pride Center is to create a welcoming, safe, inclusive, and affirming community climate that fosters personal growth, health, and opportunities to thrive for individuals of all ages, sexual orientations, and gender identities through education, counseling, advocacy and support.</a:t>
            </a:r>
            <a:endParaRPr dirty="0">
              <a:latin typeface="Open Sans"/>
              <a:ea typeface="Open Sans"/>
              <a:cs typeface="Open Sans"/>
              <a:sym typeface="Open Sans"/>
            </a:endParaRPr>
          </a:p>
        </p:txBody>
      </p:sp>
      <p:sp>
        <p:nvSpPr>
          <p:cNvPr id="223" name="Google Shape;223;p32"/>
          <p:cNvSpPr txBox="1">
            <a:spLocks noGrp="1"/>
          </p:cNvSpPr>
          <p:nvPr>
            <p:ph type="body" idx="2"/>
          </p:nvPr>
        </p:nvSpPr>
        <p:spPr>
          <a:xfrm>
            <a:off x="6443199" y="1580555"/>
            <a:ext cx="5333200" cy="4555200"/>
          </a:xfrm>
          <a:prstGeom prst="rect">
            <a:avLst/>
          </a:prstGeom>
        </p:spPr>
        <p:txBody>
          <a:bodyPr spcFirstLastPara="1" wrap="square" lIns="121900" tIns="121900" rIns="121900" bIns="121900" anchor="t" anchorCtr="0">
            <a:noAutofit/>
          </a:bodyPr>
          <a:lstStyle/>
          <a:p>
            <a:pPr marL="0" indent="0">
              <a:spcAft>
                <a:spcPts val="2133"/>
              </a:spcAft>
              <a:buNone/>
            </a:pPr>
            <a:r>
              <a:rPr lang="en" dirty="0">
                <a:latin typeface="Open Sans"/>
                <a:ea typeface="Open Sans"/>
                <a:cs typeface="Open Sans"/>
                <a:sym typeface="Open Sans"/>
              </a:rPr>
              <a:t>The </a:t>
            </a:r>
            <a:r>
              <a:rPr lang="en" b="1" dirty="0">
                <a:latin typeface="Open Sans"/>
                <a:ea typeface="Open Sans"/>
                <a:cs typeface="Open Sans"/>
                <a:sym typeface="Open Sans"/>
              </a:rPr>
              <a:t>vision</a:t>
            </a:r>
            <a:r>
              <a:rPr lang="en" dirty="0">
                <a:latin typeface="Open Sans"/>
                <a:ea typeface="Open Sans"/>
                <a:cs typeface="Open Sans"/>
                <a:sym typeface="Open Sans"/>
              </a:rPr>
              <a:t> of the San Mateo County Pride Center is to create an innovative, respectful, and equitable community of all ages, ethnicities, cultures, sexual orientations, and gender identities that supports complete inclusion, is free of discrimination, strives for knowledge, challenges barriers, and seeks to empower agents of social change.</a:t>
            </a:r>
            <a:endParaRPr dirty="0">
              <a:latin typeface="Open Sans"/>
              <a:ea typeface="Open Sans"/>
              <a:cs typeface="Open Sans"/>
              <a:sym typeface="Open Sans"/>
            </a:endParaRPr>
          </a:p>
        </p:txBody>
      </p:sp>
      <p:pic>
        <p:nvPicPr>
          <p:cNvPr id="224" name="Google Shape;224;p32"/>
          <p:cNvPicPr preferRelativeResize="0"/>
          <p:nvPr/>
        </p:nvPicPr>
        <p:blipFill>
          <a:blip r:embed="rId3">
            <a:alphaModFix/>
          </a:blip>
          <a:stretch>
            <a:fillRect/>
          </a:stretch>
        </p:blipFill>
        <p:spPr>
          <a:xfrm rot="10800000">
            <a:off x="-88500" y="4658133"/>
            <a:ext cx="6282533" cy="3204100"/>
          </a:xfrm>
          <a:prstGeom prst="rect">
            <a:avLst/>
          </a:prstGeom>
          <a:noFill/>
          <a:ln>
            <a:noFill/>
          </a:ln>
        </p:spPr>
      </p:pic>
      <p:pic>
        <p:nvPicPr>
          <p:cNvPr id="225" name="Google Shape;225;p32"/>
          <p:cNvPicPr preferRelativeResize="0"/>
          <p:nvPr/>
        </p:nvPicPr>
        <p:blipFill>
          <a:blip r:embed="rId4">
            <a:alphaModFix/>
          </a:blip>
          <a:stretch>
            <a:fillRect/>
          </a:stretch>
        </p:blipFill>
        <p:spPr>
          <a:xfrm>
            <a:off x="6574300" y="4658130"/>
            <a:ext cx="5699933" cy="2906965"/>
          </a:xfrm>
          <a:prstGeom prst="rect">
            <a:avLst/>
          </a:prstGeom>
          <a:noFill/>
          <a:ln>
            <a:noFill/>
          </a:ln>
        </p:spPr>
      </p:pic>
    </p:spTree>
    <p:extLst>
      <p:ext uri="{BB962C8B-B14F-4D97-AF65-F5344CB8AC3E}">
        <p14:creationId xmlns:p14="http://schemas.microsoft.com/office/powerpoint/2010/main" val="1998805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2"/>
          <p:cNvSpPr txBox="1">
            <a:spLocks noGrp="1"/>
          </p:cNvSpPr>
          <p:nvPr>
            <p:ph type="title"/>
          </p:nvPr>
        </p:nvSpPr>
        <p:spPr>
          <a:prstGeom prst="rect">
            <a:avLst/>
          </a:prstGeom>
        </p:spPr>
        <p:txBody>
          <a:bodyPr spcFirstLastPara="1" wrap="square" lIns="121900" tIns="121900" rIns="121900" bIns="121900" anchor="t" anchorCtr="0">
            <a:noAutofit/>
          </a:bodyPr>
          <a:lstStyle/>
          <a:p>
            <a:r>
              <a:rPr lang="en" sz="4800" b="1" dirty="0">
                <a:latin typeface="Oswald"/>
                <a:ea typeface="Oswald"/>
                <a:cs typeface="Oswald"/>
              </a:rPr>
              <a:t>Our Core Values</a:t>
            </a:r>
          </a:p>
        </p:txBody>
      </p:sp>
      <p:sp>
        <p:nvSpPr>
          <p:cNvPr id="222" name="Google Shape;222;p32"/>
          <p:cNvSpPr txBox="1">
            <a:spLocks noGrp="1"/>
          </p:cNvSpPr>
          <p:nvPr>
            <p:ph type="body" idx="1"/>
          </p:nvPr>
        </p:nvSpPr>
        <p:spPr>
          <a:prstGeom prst="rect">
            <a:avLst/>
          </a:prstGeom>
        </p:spPr>
        <p:txBody>
          <a:bodyPr spcFirstLastPara="1" wrap="square" lIns="121900" tIns="121900" rIns="121900" bIns="121900" anchor="t" anchorCtr="0">
            <a:noAutofit/>
          </a:bodyPr>
          <a:lstStyle/>
          <a:p>
            <a:pPr marL="0" indent="0">
              <a:spcAft>
                <a:spcPts val="2133"/>
              </a:spcAft>
              <a:buNone/>
            </a:pPr>
            <a:r>
              <a:rPr lang="en" sz="1600" b="1" dirty="0">
                <a:latin typeface="Open Sans" panose="020B0606030504020204" pitchFamily="34" charset="0"/>
                <a:ea typeface="Open Sans" panose="020B0606030504020204" pitchFamily="34" charset="0"/>
                <a:cs typeface="Open Sans" panose="020B0606030504020204" pitchFamily="34" charset="0"/>
              </a:rPr>
              <a:t>Cultural Humility:</a:t>
            </a:r>
            <a:r>
              <a:rPr lang="en" sz="1600" dirty="0">
                <a:latin typeface="Open Sans" panose="020B0606030504020204" pitchFamily="34" charset="0"/>
                <a:ea typeface="Open Sans" panose="020B0606030504020204" pitchFamily="34" charset="0"/>
                <a:cs typeface="Open Sans" panose="020B0606030504020204" pitchFamily="34" charset="0"/>
              </a:rPr>
              <a:t> Coined by doctors' Melanie </a:t>
            </a:r>
            <a:r>
              <a:rPr lang="en" sz="1600" dirty="0" err="1">
                <a:latin typeface="Open Sans" panose="020B0606030504020204" pitchFamily="34" charset="0"/>
                <a:ea typeface="Open Sans" panose="020B0606030504020204" pitchFamily="34" charset="0"/>
                <a:cs typeface="Open Sans" panose="020B0606030504020204" pitchFamily="34" charset="0"/>
              </a:rPr>
              <a:t>Tervalon</a:t>
            </a:r>
            <a:r>
              <a:rPr lang="en" sz="1600" dirty="0">
                <a:latin typeface="Open Sans" panose="020B0606030504020204" pitchFamily="34" charset="0"/>
                <a:ea typeface="Open Sans" panose="020B0606030504020204" pitchFamily="34" charset="0"/>
                <a:cs typeface="Open Sans" panose="020B0606030504020204" pitchFamily="34" charset="0"/>
              </a:rPr>
              <a:t> and Jann Murray-Garcia (1998) to address health disparities and institutional inequities. Practicing cultural humility requires bravery, empathy and respect.</a:t>
            </a:r>
          </a:p>
          <a:p>
            <a:pPr marL="0" indent="0">
              <a:lnSpc>
                <a:spcPct val="114999"/>
              </a:lnSpc>
              <a:spcAft>
                <a:spcPts val="2133"/>
              </a:spcAft>
              <a:buNone/>
            </a:pPr>
            <a:r>
              <a:rPr lang="en" sz="1600" b="1" dirty="0">
                <a:latin typeface="Open Sans" panose="020B0606030504020204" pitchFamily="34" charset="0"/>
                <a:ea typeface="Open Sans" panose="020B0606030504020204" pitchFamily="34" charset="0"/>
                <a:cs typeface="Open Sans" panose="020B0606030504020204" pitchFamily="34" charset="0"/>
              </a:rPr>
              <a:t>Empowerment:</a:t>
            </a:r>
            <a:r>
              <a:rPr lang="en" sz="1600" dirty="0">
                <a:latin typeface="Open Sans" panose="020B0606030504020204" pitchFamily="34" charset="0"/>
                <a:ea typeface="Open Sans" panose="020B0606030504020204" pitchFamily="34" charset="0"/>
                <a:cs typeface="Open Sans" panose="020B0606030504020204" pitchFamily="34" charset="0"/>
              </a:rPr>
              <a:t> We empower the LGBTQ+ community through the collaborations we build and grow through our clients. We provide a safe space where people have a sense of hope in their lives.</a:t>
            </a:r>
          </a:p>
          <a:p>
            <a:pPr marL="0" indent="0">
              <a:lnSpc>
                <a:spcPct val="114999"/>
              </a:lnSpc>
              <a:spcAft>
                <a:spcPts val="2133"/>
              </a:spcAft>
              <a:buNone/>
            </a:pPr>
            <a:r>
              <a:rPr lang="en" sz="1600" b="1" dirty="0">
                <a:latin typeface="Open Sans" panose="020B0606030504020204" pitchFamily="34" charset="0"/>
                <a:ea typeface="Open Sans" panose="020B0606030504020204" pitchFamily="34" charset="0"/>
                <a:cs typeface="Open Sans" panose="020B0606030504020204" pitchFamily="34" charset="0"/>
              </a:rPr>
              <a:t>Anti-Oppression:</a:t>
            </a:r>
            <a:r>
              <a:rPr lang="en" sz="1600" dirty="0">
                <a:latin typeface="Open Sans" panose="020B0606030504020204" pitchFamily="34" charset="0"/>
                <a:ea typeface="Open Sans" panose="020B0606030504020204" pitchFamily="34" charset="0"/>
                <a:cs typeface="Open Sans" panose="020B0606030504020204" pitchFamily="34" charset="0"/>
              </a:rPr>
              <a:t> Through education, peer groups, and community building opportunities, we hope to build an alternative to the disempowering and harmful systems of power that lead to physical harm, imprisonment, homelessness, poverty and mental/emotional unwellness. </a:t>
            </a:r>
          </a:p>
        </p:txBody>
      </p:sp>
      <p:sp>
        <p:nvSpPr>
          <p:cNvPr id="4" name="Text Placeholder 3">
            <a:extLst>
              <a:ext uri="{FF2B5EF4-FFF2-40B4-BE49-F238E27FC236}">
                <a16:creationId xmlns:a16="http://schemas.microsoft.com/office/drawing/2014/main" id="{2E5E1CF3-0105-4C21-91B1-DDB7820D0B9C}"/>
              </a:ext>
            </a:extLst>
          </p:cNvPr>
          <p:cNvSpPr>
            <a:spLocks noGrp="1"/>
          </p:cNvSpPr>
          <p:nvPr>
            <p:ph type="body" idx="2"/>
          </p:nvPr>
        </p:nvSpPr>
        <p:spPr/>
        <p:txBody>
          <a:bodyPr/>
          <a:lstStyle/>
          <a:p>
            <a:pPr marL="186262" indent="0">
              <a:buNone/>
            </a:pPr>
            <a:r>
              <a:rPr lang="en-US" sz="1600" b="1" dirty="0">
                <a:latin typeface="Open Sans" panose="020B0606030504020204" pitchFamily="34" charset="0"/>
                <a:ea typeface="Open Sans" panose="020B0606030504020204" pitchFamily="34" charset="0"/>
                <a:cs typeface="Open Sans" panose="020B0606030504020204" pitchFamily="34" charset="0"/>
              </a:rPr>
              <a:t>Growth: </a:t>
            </a:r>
            <a:r>
              <a:rPr lang="en-US" sz="1600" dirty="0">
                <a:latin typeface="Open Sans" panose="020B0606030504020204" pitchFamily="34" charset="0"/>
                <a:ea typeface="Open Sans" panose="020B0606030504020204" pitchFamily="34" charset="0"/>
                <a:cs typeface="Open Sans" panose="020B0606030504020204" pitchFamily="34" charset="0"/>
              </a:rPr>
              <a:t>Through continuous effort and struggle we value the flexibility to change and grow with our community. Our measurements of growth are not linear. </a:t>
            </a:r>
          </a:p>
          <a:p>
            <a:pPr marL="186262" indent="0">
              <a:lnSpc>
                <a:spcPct val="114999"/>
              </a:lnSpc>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186262" indent="0">
              <a:lnSpc>
                <a:spcPct val="114999"/>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Play and Creativity:</a:t>
            </a:r>
            <a:r>
              <a:rPr lang="en-US" sz="1600" dirty="0">
                <a:latin typeface="Open Sans" panose="020B0606030504020204" pitchFamily="34" charset="0"/>
                <a:ea typeface="Open Sans" panose="020B0606030504020204" pitchFamily="34" charset="0"/>
                <a:cs typeface="Open Sans" panose="020B0606030504020204" pitchFamily="34" charset="0"/>
              </a:rPr>
              <a:t> We strive to incorporate creativity in each of these areas as much as possible in order to better integrate creativity within our abundance of services. Creativity to the Pride Center means developing programs that reflect our desire to create a community that fosters positive relationships.</a:t>
            </a:r>
          </a:p>
        </p:txBody>
      </p:sp>
      <p:pic>
        <p:nvPicPr>
          <p:cNvPr id="5" name="Google Shape;224;p32" descr="Shape&#10;&#10;Description automatically generated">
            <a:extLst>
              <a:ext uri="{FF2B5EF4-FFF2-40B4-BE49-F238E27FC236}">
                <a16:creationId xmlns:a16="http://schemas.microsoft.com/office/drawing/2014/main" id="{32090116-F8D6-4086-9415-508ADB48E214}"/>
              </a:ext>
            </a:extLst>
          </p:cNvPr>
          <p:cNvPicPr preferRelativeResize="0"/>
          <p:nvPr/>
        </p:nvPicPr>
        <p:blipFill>
          <a:blip r:embed="rId3">
            <a:alphaModFix/>
          </a:blip>
          <a:stretch>
            <a:fillRect/>
          </a:stretch>
        </p:blipFill>
        <p:spPr>
          <a:xfrm rot="10800000">
            <a:off x="-187718" y="5944007"/>
            <a:ext cx="6282533" cy="3204100"/>
          </a:xfrm>
          <a:prstGeom prst="rect">
            <a:avLst/>
          </a:prstGeom>
          <a:noFill/>
          <a:ln>
            <a:noFill/>
          </a:ln>
        </p:spPr>
      </p:pic>
      <p:pic>
        <p:nvPicPr>
          <p:cNvPr id="6" name="Google Shape;225;p32" descr="Shape, rectangle&#10;&#10;Description automatically generated">
            <a:extLst>
              <a:ext uri="{FF2B5EF4-FFF2-40B4-BE49-F238E27FC236}">
                <a16:creationId xmlns:a16="http://schemas.microsoft.com/office/drawing/2014/main" id="{9C483122-B6D4-48A3-97DF-A220F631A5AB}"/>
              </a:ext>
            </a:extLst>
          </p:cNvPr>
          <p:cNvPicPr preferRelativeResize="0"/>
          <p:nvPr/>
        </p:nvPicPr>
        <p:blipFill>
          <a:blip r:embed="rId4">
            <a:alphaModFix/>
          </a:blip>
          <a:stretch>
            <a:fillRect/>
          </a:stretch>
        </p:blipFill>
        <p:spPr>
          <a:xfrm>
            <a:off x="6526675" y="4491442"/>
            <a:ext cx="5699933" cy="2906965"/>
          </a:xfrm>
          <a:prstGeom prst="rect">
            <a:avLst/>
          </a:prstGeom>
          <a:noFill/>
          <a:ln>
            <a:noFill/>
          </a:ln>
        </p:spPr>
      </p:pic>
    </p:spTree>
    <p:extLst>
      <p:ext uri="{BB962C8B-B14F-4D97-AF65-F5344CB8AC3E}">
        <p14:creationId xmlns:p14="http://schemas.microsoft.com/office/powerpoint/2010/main" val="403171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body" idx="1"/>
          </p:nvPr>
        </p:nvSpPr>
        <p:spPr>
          <a:xfrm>
            <a:off x="8099100" y="2074811"/>
            <a:ext cx="3744000" cy="4239200"/>
          </a:xfrm>
          <a:prstGeom prst="rect">
            <a:avLst/>
          </a:prstGeom>
        </p:spPr>
        <p:txBody>
          <a:bodyPr spcFirstLastPara="1" wrap="square" lIns="121900" tIns="121900" rIns="121900" bIns="121900" anchor="t" anchorCtr="0">
            <a:noAutofit/>
          </a:bodyPr>
          <a:lstStyle/>
          <a:p>
            <a:pPr marL="203200" indent="0">
              <a:buNone/>
            </a:pPr>
            <a:endParaRPr lang="en"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Computer Lab</a:t>
            </a:r>
            <a:endParaRPr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LGBTQ+ Library</a:t>
            </a:r>
            <a:endParaRPr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Web-based Media Center</a:t>
            </a:r>
            <a:endParaRPr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Resource Database and Service Referrals</a:t>
            </a:r>
            <a:endParaRPr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Food Pantry, Clothing, Gender Affirming Supplies</a:t>
            </a:r>
            <a:endParaRPr dirty="0">
              <a:latin typeface="Open Sans"/>
              <a:ea typeface="Open Sans"/>
              <a:cs typeface="Open Sans"/>
            </a:endParaRPr>
          </a:p>
        </p:txBody>
      </p:sp>
      <p:sp>
        <p:nvSpPr>
          <p:cNvPr id="231" name="Google Shape;231;p33"/>
          <p:cNvSpPr txBox="1">
            <a:spLocks noGrp="1"/>
          </p:cNvSpPr>
          <p:nvPr>
            <p:ph type="body" idx="1"/>
          </p:nvPr>
        </p:nvSpPr>
        <p:spPr>
          <a:xfrm>
            <a:off x="4215018" y="2342922"/>
            <a:ext cx="3744000" cy="4239200"/>
          </a:xfrm>
          <a:prstGeom prst="rect">
            <a:avLst/>
          </a:prstGeom>
        </p:spPr>
        <p:txBody>
          <a:bodyPr spcFirstLastPara="1" wrap="square" lIns="121900" tIns="121900" rIns="121900" bIns="121900" anchor="t" anchorCtr="0">
            <a:noAutofit/>
          </a:bodyPr>
          <a:lstStyle/>
          <a:p>
            <a:pPr marL="608965" indent="-405765">
              <a:buFont typeface="Open Sans"/>
              <a:buChar char="●"/>
            </a:pPr>
            <a:r>
              <a:rPr lang="en" dirty="0">
                <a:latin typeface="Open Sans"/>
                <a:ea typeface="Open Sans"/>
                <a:cs typeface="Open Sans"/>
                <a:sym typeface="Open Sans"/>
              </a:rPr>
              <a:t>Training, Education, and Consultation</a:t>
            </a:r>
            <a:endParaRPr lang="en-US" dirty="0"/>
          </a:p>
          <a:p>
            <a:pPr marL="608965" indent="-405765">
              <a:buFont typeface="Open Sans"/>
              <a:buChar char="●"/>
            </a:pPr>
            <a:r>
              <a:rPr lang="en-US" dirty="0">
                <a:latin typeface="Open Sans"/>
                <a:ea typeface="Open Sans"/>
                <a:cs typeface="Open Sans"/>
                <a:sym typeface="Open Sans"/>
              </a:rPr>
              <a:t>Intergenerational Community Events</a:t>
            </a:r>
            <a:endParaRPr lang="en-US"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Social, Cultural, and Art Events</a:t>
            </a:r>
            <a:endParaRPr dirty="0">
              <a:latin typeface="Open Sans"/>
              <a:ea typeface="Open Sans"/>
              <a:cs typeface="Open Sans"/>
            </a:endParaRPr>
          </a:p>
          <a:p>
            <a:pPr marL="608965" indent="-405765">
              <a:buFont typeface="Open Sans"/>
              <a:buChar char="●"/>
            </a:pPr>
            <a:r>
              <a:rPr lang="en" dirty="0">
                <a:latin typeface="Open Sans"/>
                <a:ea typeface="Open Sans"/>
                <a:cs typeface="Open Sans"/>
                <a:sym typeface="Open Sans"/>
              </a:rPr>
              <a:t>Gathering Space for LGBTQ+ Community Groups</a:t>
            </a:r>
            <a:endParaRPr lang="en" dirty="0">
              <a:latin typeface="Open Sans"/>
              <a:ea typeface="Open Sans"/>
              <a:cs typeface="Open Sans"/>
            </a:endParaRPr>
          </a:p>
        </p:txBody>
      </p:sp>
      <p:sp>
        <p:nvSpPr>
          <p:cNvPr id="232" name="Google Shape;232;p33"/>
          <p:cNvSpPr txBox="1">
            <a:spLocks noGrp="1"/>
          </p:cNvSpPr>
          <p:nvPr>
            <p:ph type="body" idx="1"/>
          </p:nvPr>
        </p:nvSpPr>
        <p:spPr>
          <a:xfrm>
            <a:off x="415633" y="2441700"/>
            <a:ext cx="3744000" cy="4239200"/>
          </a:xfrm>
          <a:prstGeom prst="rect">
            <a:avLst/>
          </a:prstGeom>
        </p:spPr>
        <p:txBody>
          <a:bodyPr spcFirstLastPara="1" wrap="square" lIns="121900" tIns="121900" rIns="121900" bIns="121900" anchor="t" anchorCtr="0">
            <a:noAutofit/>
          </a:bodyPr>
          <a:lstStyle/>
          <a:p>
            <a:pPr>
              <a:buFont typeface="Open Sans"/>
              <a:buChar char="●"/>
            </a:pPr>
            <a:r>
              <a:rPr lang="en">
                <a:latin typeface="Open Sans"/>
                <a:ea typeface="Open Sans"/>
                <a:cs typeface="Open Sans"/>
                <a:sym typeface="Open Sans"/>
              </a:rPr>
              <a:t>Individual, Family, and Partner Counseling (MediCal and Sliding Scale) </a:t>
            </a:r>
            <a:endParaRPr>
              <a:latin typeface="Open Sans"/>
              <a:ea typeface="Open Sans"/>
              <a:cs typeface="Open Sans"/>
              <a:sym typeface="Open Sans"/>
            </a:endParaRPr>
          </a:p>
          <a:p>
            <a:pPr>
              <a:buFont typeface="Open Sans"/>
              <a:buChar char="●"/>
            </a:pPr>
            <a:r>
              <a:rPr lang="en">
                <a:latin typeface="Open Sans"/>
                <a:ea typeface="Open Sans"/>
                <a:cs typeface="Open Sans"/>
                <a:sym typeface="Open Sans"/>
              </a:rPr>
              <a:t>Peer Groups </a:t>
            </a:r>
            <a:endParaRPr>
              <a:latin typeface="Open Sans"/>
              <a:ea typeface="Open Sans"/>
              <a:cs typeface="Open Sans"/>
              <a:sym typeface="Open Sans"/>
            </a:endParaRPr>
          </a:p>
          <a:p>
            <a:pPr>
              <a:buFont typeface="Open Sans"/>
              <a:buChar char="●"/>
            </a:pPr>
            <a:r>
              <a:rPr lang="en">
                <a:latin typeface="Open Sans"/>
                <a:ea typeface="Open Sans"/>
                <a:cs typeface="Open Sans"/>
                <a:sym typeface="Open Sans"/>
              </a:rPr>
              <a:t>Case Management</a:t>
            </a:r>
          </a:p>
          <a:p>
            <a:pPr>
              <a:buFont typeface="Open Sans"/>
              <a:buChar char="●"/>
            </a:pPr>
            <a:r>
              <a:rPr lang="en">
                <a:latin typeface="Open Sans"/>
                <a:ea typeface="Open Sans"/>
                <a:cs typeface="Open Sans"/>
                <a:sym typeface="Open Sans"/>
              </a:rPr>
              <a:t>Legal Name and Gender Change Workshop</a:t>
            </a:r>
            <a:endParaRPr>
              <a:latin typeface="Open Sans"/>
              <a:ea typeface="Open Sans"/>
              <a:cs typeface="Open Sans"/>
              <a:sym typeface="Open Sans"/>
            </a:endParaRPr>
          </a:p>
        </p:txBody>
      </p:sp>
      <p:pic>
        <p:nvPicPr>
          <p:cNvPr id="233" name="Google Shape;233;p33"/>
          <p:cNvPicPr preferRelativeResize="0"/>
          <p:nvPr/>
        </p:nvPicPr>
        <p:blipFill>
          <a:blip r:embed="rId3">
            <a:alphaModFix/>
          </a:blip>
          <a:stretch>
            <a:fillRect/>
          </a:stretch>
        </p:blipFill>
        <p:spPr>
          <a:xfrm>
            <a:off x="5475689" y="4560647"/>
            <a:ext cx="1016000" cy="990600"/>
          </a:xfrm>
          <a:prstGeom prst="rect">
            <a:avLst/>
          </a:prstGeom>
          <a:noFill/>
          <a:ln>
            <a:noFill/>
          </a:ln>
        </p:spPr>
      </p:pic>
      <p:pic>
        <p:nvPicPr>
          <p:cNvPr id="234" name="Google Shape;234;p33"/>
          <p:cNvPicPr preferRelativeResize="0"/>
          <p:nvPr/>
        </p:nvPicPr>
        <p:blipFill>
          <a:blip r:embed="rId4">
            <a:alphaModFix/>
          </a:blip>
          <a:stretch>
            <a:fillRect/>
          </a:stretch>
        </p:blipFill>
        <p:spPr>
          <a:xfrm>
            <a:off x="9460093" y="4557305"/>
            <a:ext cx="813468" cy="981242"/>
          </a:xfrm>
          <a:prstGeom prst="rect">
            <a:avLst/>
          </a:prstGeom>
          <a:noFill/>
          <a:ln>
            <a:noFill/>
          </a:ln>
        </p:spPr>
      </p:pic>
      <p:pic>
        <p:nvPicPr>
          <p:cNvPr id="235" name="Google Shape;235;p33"/>
          <p:cNvPicPr preferRelativeResize="0"/>
          <p:nvPr/>
        </p:nvPicPr>
        <p:blipFill>
          <a:blip r:embed="rId5">
            <a:alphaModFix/>
          </a:blip>
          <a:stretch>
            <a:fillRect/>
          </a:stretch>
        </p:blipFill>
        <p:spPr>
          <a:xfrm>
            <a:off x="1724490" y="4565326"/>
            <a:ext cx="901700" cy="973221"/>
          </a:xfrm>
          <a:prstGeom prst="rect">
            <a:avLst/>
          </a:prstGeom>
          <a:noFill/>
          <a:ln>
            <a:noFill/>
          </a:ln>
        </p:spPr>
      </p:pic>
      <p:sp>
        <p:nvSpPr>
          <p:cNvPr id="236" name="Google Shape;236;p33"/>
          <p:cNvSpPr txBox="1">
            <a:spLocks noGrp="1"/>
          </p:cNvSpPr>
          <p:nvPr>
            <p:ph type="title"/>
          </p:nvPr>
        </p:nvSpPr>
        <p:spPr>
          <a:xfrm>
            <a:off x="4223984" y="1434100"/>
            <a:ext cx="3744000" cy="1007600"/>
          </a:xfrm>
          <a:prstGeom prst="rect">
            <a:avLst/>
          </a:prstGeom>
        </p:spPr>
        <p:txBody>
          <a:bodyPr spcFirstLastPara="1" wrap="square" lIns="121900" tIns="121900" rIns="121900" bIns="121900" anchor="b" anchorCtr="0">
            <a:noAutofit/>
          </a:bodyPr>
          <a:lstStyle/>
          <a:p>
            <a:pPr algn="ctr"/>
            <a:r>
              <a:rPr lang="en">
                <a:latin typeface="Oswald"/>
                <a:ea typeface="Oswald"/>
                <a:cs typeface="Oswald"/>
                <a:sym typeface="Oswald"/>
              </a:rPr>
              <a:t>Community Space</a:t>
            </a:r>
            <a:endParaRPr>
              <a:latin typeface="Oswald"/>
              <a:ea typeface="Oswald"/>
              <a:cs typeface="Oswald"/>
              <a:sym typeface="Oswald"/>
            </a:endParaRPr>
          </a:p>
        </p:txBody>
      </p:sp>
      <p:sp>
        <p:nvSpPr>
          <p:cNvPr id="237" name="Google Shape;237;p33"/>
          <p:cNvSpPr txBox="1">
            <a:spLocks noGrp="1"/>
          </p:cNvSpPr>
          <p:nvPr>
            <p:ph type="title"/>
          </p:nvPr>
        </p:nvSpPr>
        <p:spPr>
          <a:xfrm>
            <a:off x="415633" y="1434100"/>
            <a:ext cx="3744000" cy="1007600"/>
          </a:xfrm>
          <a:prstGeom prst="rect">
            <a:avLst/>
          </a:prstGeom>
        </p:spPr>
        <p:txBody>
          <a:bodyPr spcFirstLastPara="1" wrap="square" lIns="121900" tIns="121900" rIns="121900" bIns="121900" anchor="b" anchorCtr="0">
            <a:noAutofit/>
          </a:bodyPr>
          <a:lstStyle/>
          <a:p>
            <a:pPr algn="ctr"/>
            <a:r>
              <a:rPr lang="en">
                <a:latin typeface="Oswald"/>
                <a:ea typeface="Oswald"/>
                <a:cs typeface="Oswald"/>
                <a:sym typeface="Oswald"/>
              </a:rPr>
              <a:t>Clinical Services</a:t>
            </a:r>
            <a:endParaRPr>
              <a:latin typeface="Oswald"/>
              <a:ea typeface="Oswald"/>
              <a:cs typeface="Oswald"/>
              <a:sym typeface="Oswald"/>
            </a:endParaRPr>
          </a:p>
        </p:txBody>
      </p:sp>
      <p:sp>
        <p:nvSpPr>
          <p:cNvPr id="238" name="Google Shape;238;p33"/>
          <p:cNvSpPr txBox="1">
            <a:spLocks noGrp="1"/>
          </p:cNvSpPr>
          <p:nvPr>
            <p:ph type="title"/>
          </p:nvPr>
        </p:nvSpPr>
        <p:spPr>
          <a:xfrm>
            <a:off x="8099100" y="1434100"/>
            <a:ext cx="3744000" cy="1007600"/>
          </a:xfrm>
          <a:prstGeom prst="rect">
            <a:avLst/>
          </a:prstGeom>
        </p:spPr>
        <p:txBody>
          <a:bodyPr spcFirstLastPara="1" wrap="square" lIns="121900" tIns="121900" rIns="121900" bIns="121900" anchor="b" anchorCtr="0">
            <a:noAutofit/>
          </a:bodyPr>
          <a:lstStyle/>
          <a:p>
            <a:pPr algn="ctr"/>
            <a:r>
              <a:rPr lang="en">
                <a:latin typeface="Oswald"/>
                <a:ea typeface="Oswald"/>
                <a:cs typeface="Oswald"/>
                <a:sym typeface="Oswald"/>
              </a:rPr>
              <a:t>Resource Hub</a:t>
            </a:r>
            <a:endParaRPr>
              <a:latin typeface="Oswald"/>
              <a:ea typeface="Oswald"/>
              <a:cs typeface="Oswald"/>
              <a:sym typeface="Oswald"/>
            </a:endParaRPr>
          </a:p>
        </p:txBody>
      </p:sp>
      <p:pic>
        <p:nvPicPr>
          <p:cNvPr id="239" name="Google Shape;239;p33"/>
          <p:cNvPicPr preferRelativeResize="0"/>
          <p:nvPr/>
        </p:nvPicPr>
        <p:blipFill>
          <a:blip r:embed="rId6">
            <a:alphaModFix/>
          </a:blip>
          <a:stretch>
            <a:fillRect/>
          </a:stretch>
        </p:blipFill>
        <p:spPr>
          <a:xfrm>
            <a:off x="9534754" y="3431006"/>
            <a:ext cx="4220238" cy="3603170"/>
          </a:xfrm>
          <a:prstGeom prst="rect">
            <a:avLst/>
          </a:prstGeom>
          <a:noFill/>
          <a:ln>
            <a:noFill/>
          </a:ln>
        </p:spPr>
      </p:pic>
      <p:pic>
        <p:nvPicPr>
          <p:cNvPr id="240" name="Google Shape;240;p33"/>
          <p:cNvPicPr preferRelativeResize="0"/>
          <p:nvPr/>
        </p:nvPicPr>
        <p:blipFill>
          <a:blip r:embed="rId7">
            <a:alphaModFix/>
          </a:blip>
          <a:stretch>
            <a:fillRect/>
          </a:stretch>
        </p:blipFill>
        <p:spPr>
          <a:xfrm rot="10800000">
            <a:off x="-141315" y="-63500"/>
            <a:ext cx="4365300" cy="2226333"/>
          </a:xfrm>
          <a:prstGeom prst="rect">
            <a:avLst/>
          </a:prstGeom>
          <a:noFill/>
          <a:ln>
            <a:noFill/>
          </a:ln>
        </p:spPr>
      </p:pic>
      <p:sp>
        <p:nvSpPr>
          <p:cNvPr id="2" name="TextBox 1">
            <a:extLst>
              <a:ext uri="{FF2B5EF4-FFF2-40B4-BE49-F238E27FC236}">
                <a16:creationId xmlns:a16="http://schemas.microsoft.com/office/drawing/2014/main" id="{EB2F15B7-376E-4F58-A241-6BB16A42AE34}"/>
              </a:ext>
            </a:extLst>
          </p:cNvPr>
          <p:cNvSpPr txBox="1"/>
          <p:nvPr/>
        </p:nvSpPr>
        <p:spPr>
          <a:xfrm>
            <a:off x="415633" y="961066"/>
            <a:ext cx="8225299" cy="666786"/>
          </a:xfrm>
          <a:prstGeom prst="rect">
            <a:avLst/>
          </a:prstGeom>
          <a:noFill/>
        </p:spPr>
        <p:txBody>
          <a:bodyPr wrap="square" lIns="91440" tIns="45720" rIns="91440" bIns="45720" rtlCol="0" anchor="t">
            <a:spAutoFit/>
          </a:bodyPr>
          <a:lstStyle/>
          <a:p>
            <a:pPr defTabSz="1219170">
              <a:defRPr/>
            </a:pPr>
            <a:r>
              <a:rPr lang="en-US" sz="3700" b="1" dirty="0">
                <a:latin typeface="Oswald"/>
                <a:ea typeface="Open Sans"/>
                <a:cs typeface="Open Sans"/>
              </a:rPr>
              <a:t>Virtual Programs and Services</a:t>
            </a:r>
            <a:endParaRPr lang="en-US">
              <a:ea typeface="Calibri" panose="020F0502020204030204"/>
              <a:cs typeface="Calibri" panose="020F0502020204030204"/>
            </a:endParaRPr>
          </a:p>
        </p:txBody>
      </p:sp>
      <p:pic>
        <p:nvPicPr>
          <p:cNvPr id="4" name="Google Shape;209;p31" descr="Logo&#10;&#10;Description automatically generated">
            <a:extLst>
              <a:ext uri="{FF2B5EF4-FFF2-40B4-BE49-F238E27FC236}">
                <a16:creationId xmlns:a16="http://schemas.microsoft.com/office/drawing/2014/main" id="{C5EA0D8A-6BEC-CB0C-B04B-406D6E1D4729}"/>
              </a:ext>
            </a:extLst>
          </p:cNvPr>
          <p:cNvPicPr preferRelativeResize="0"/>
          <p:nvPr/>
        </p:nvPicPr>
        <p:blipFill>
          <a:blip r:embed="rId8">
            <a:alphaModFix/>
          </a:blip>
          <a:stretch>
            <a:fillRect/>
          </a:stretch>
        </p:blipFill>
        <p:spPr>
          <a:xfrm>
            <a:off x="8620212" y="476844"/>
            <a:ext cx="2707722" cy="1156596"/>
          </a:xfrm>
          <a:prstGeom prst="rect">
            <a:avLst/>
          </a:prstGeom>
          <a:noFill/>
          <a:ln>
            <a:noFill/>
          </a:ln>
        </p:spPr>
      </p:pic>
      <p:sp>
        <p:nvSpPr>
          <p:cNvPr id="6" name="TextBox 5">
            <a:extLst>
              <a:ext uri="{FF2B5EF4-FFF2-40B4-BE49-F238E27FC236}">
                <a16:creationId xmlns:a16="http://schemas.microsoft.com/office/drawing/2014/main" id="{F9C7350B-64AB-500B-FF02-B3F184B7FDB9}"/>
              </a:ext>
            </a:extLst>
          </p:cNvPr>
          <p:cNvSpPr txBox="1"/>
          <p:nvPr/>
        </p:nvSpPr>
        <p:spPr>
          <a:xfrm>
            <a:off x="10940716" y="4588042"/>
            <a:ext cx="112294" cy="1283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66397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animEffect transition="in" filter="fade">
                                      <p:cBhvr>
                                        <p:cTn id="7" dur="500"/>
                                        <p:tgtEl>
                                          <p:spTgt spid="23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2">
                                            <p:txEl>
                                              <p:pRg st="1" end="1"/>
                                            </p:txEl>
                                          </p:spTgt>
                                        </p:tgtEl>
                                        <p:attrNameLst>
                                          <p:attrName>style.visibility</p:attrName>
                                        </p:attrNameLst>
                                      </p:cBhvr>
                                      <p:to>
                                        <p:strVal val="visible"/>
                                      </p:to>
                                    </p:set>
                                    <p:animEffect transition="in" filter="fade">
                                      <p:cBhvr>
                                        <p:cTn id="10" dur="500"/>
                                        <p:tgtEl>
                                          <p:spTgt spid="23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32">
                                            <p:txEl>
                                              <p:pRg st="2" end="2"/>
                                            </p:txEl>
                                          </p:spTgt>
                                        </p:tgtEl>
                                        <p:attrNameLst>
                                          <p:attrName>style.visibility</p:attrName>
                                        </p:attrNameLst>
                                      </p:cBhvr>
                                      <p:to>
                                        <p:strVal val="visible"/>
                                      </p:to>
                                    </p:set>
                                    <p:animEffect transition="in" filter="fade">
                                      <p:cBhvr>
                                        <p:cTn id="13" dur="500"/>
                                        <p:tgtEl>
                                          <p:spTgt spid="23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32">
                                            <p:txEl>
                                              <p:pRg st="3" end="3"/>
                                            </p:txEl>
                                          </p:spTgt>
                                        </p:tgtEl>
                                        <p:attrNameLst>
                                          <p:attrName>style.visibility</p:attrName>
                                        </p:attrNameLst>
                                      </p:cBhvr>
                                      <p:to>
                                        <p:strVal val="visible"/>
                                      </p:to>
                                    </p:set>
                                    <p:animEffect transition="in" filter="fade">
                                      <p:cBhvr>
                                        <p:cTn id="16" dur="500"/>
                                        <p:tgtEl>
                                          <p:spTgt spid="23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1">
                                            <p:txEl>
                                              <p:pRg st="1" end="1"/>
                                            </p:txEl>
                                          </p:spTgt>
                                        </p:tgtEl>
                                        <p:attrNameLst>
                                          <p:attrName>style.visibility</p:attrName>
                                        </p:attrNameLst>
                                      </p:cBhvr>
                                      <p:to>
                                        <p:strVal val="visible"/>
                                      </p:to>
                                    </p:set>
                                    <p:animEffect transition="in" filter="fade">
                                      <p:cBhvr>
                                        <p:cTn id="21" dur="500"/>
                                        <p:tgtEl>
                                          <p:spTgt spid="23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1">
                                            <p:txEl>
                                              <p:pRg st="0" end="0"/>
                                            </p:txEl>
                                          </p:spTgt>
                                        </p:tgtEl>
                                        <p:attrNameLst>
                                          <p:attrName>style.visibility</p:attrName>
                                        </p:attrNameLst>
                                      </p:cBhvr>
                                      <p:to>
                                        <p:strVal val="visible"/>
                                      </p:to>
                                    </p:set>
                                    <p:animEffect transition="in" filter="fade">
                                      <p:cBhvr>
                                        <p:cTn id="26" dur="500"/>
                                        <p:tgtEl>
                                          <p:spTgt spid="231">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31">
                                            <p:txEl>
                                              <p:pRg st="2" end="2"/>
                                            </p:txEl>
                                          </p:spTgt>
                                        </p:tgtEl>
                                        <p:attrNameLst>
                                          <p:attrName>style.visibility</p:attrName>
                                        </p:attrNameLst>
                                      </p:cBhvr>
                                      <p:to>
                                        <p:strVal val="visible"/>
                                      </p:to>
                                    </p:set>
                                    <p:animEffect transition="in" filter="fade">
                                      <p:cBhvr>
                                        <p:cTn id="29" dur="500"/>
                                        <p:tgtEl>
                                          <p:spTgt spid="231">
                                            <p:txEl>
                                              <p:pRg st="2" end="2"/>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31">
                                            <p:txEl>
                                              <p:pRg st="3" end="3"/>
                                            </p:txEl>
                                          </p:spTgt>
                                        </p:tgtEl>
                                        <p:attrNameLst>
                                          <p:attrName>style.visibility</p:attrName>
                                        </p:attrNameLst>
                                      </p:cBhvr>
                                      <p:to>
                                        <p:strVal val="visible"/>
                                      </p:to>
                                    </p:set>
                                    <p:animEffect transition="in" filter="fade">
                                      <p:cBhvr>
                                        <p:cTn id="32" dur="500"/>
                                        <p:tgtEl>
                                          <p:spTgt spid="23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0">
                                            <p:txEl>
                                              <p:pRg st="1" end="1"/>
                                            </p:txEl>
                                          </p:spTgt>
                                        </p:tgtEl>
                                        <p:attrNameLst>
                                          <p:attrName>style.visibility</p:attrName>
                                        </p:attrNameLst>
                                      </p:cBhvr>
                                      <p:to>
                                        <p:strVal val="visible"/>
                                      </p:to>
                                    </p:set>
                                    <p:animEffect transition="in" filter="fade">
                                      <p:cBhvr>
                                        <p:cTn id="37" dur="500"/>
                                        <p:tgtEl>
                                          <p:spTgt spid="230">
                                            <p:txEl>
                                              <p:pRg st="1" end="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30">
                                            <p:txEl>
                                              <p:pRg st="2" end="2"/>
                                            </p:txEl>
                                          </p:spTgt>
                                        </p:tgtEl>
                                        <p:attrNameLst>
                                          <p:attrName>style.visibility</p:attrName>
                                        </p:attrNameLst>
                                      </p:cBhvr>
                                      <p:to>
                                        <p:strVal val="visible"/>
                                      </p:to>
                                    </p:set>
                                    <p:animEffect transition="in" filter="fade">
                                      <p:cBhvr>
                                        <p:cTn id="40" dur="500"/>
                                        <p:tgtEl>
                                          <p:spTgt spid="230">
                                            <p:txEl>
                                              <p:pRg st="2" end="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30">
                                            <p:txEl>
                                              <p:pRg st="3" end="3"/>
                                            </p:txEl>
                                          </p:spTgt>
                                        </p:tgtEl>
                                        <p:attrNameLst>
                                          <p:attrName>style.visibility</p:attrName>
                                        </p:attrNameLst>
                                      </p:cBhvr>
                                      <p:to>
                                        <p:strVal val="visible"/>
                                      </p:to>
                                    </p:set>
                                    <p:animEffect transition="in" filter="fade">
                                      <p:cBhvr>
                                        <p:cTn id="43" dur="500"/>
                                        <p:tgtEl>
                                          <p:spTgt spid="230">
                                            <p:txEl>
                                              <p:pRg st="3" end="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30">
                                            <p:txEl>
                                              <p:pRg st="4" end="4"/>
                                            </p:txEl>
                                          </p:spTgt>
                                        </p:tgtEl>
                                        <p:attrNameLst>
                                          <p:attrName>style.visibility</p:attrName>
                                        </p:attrNameLst>
                                      </p:cBhvr>
                                      <p:to>
                                        <p:strVal val="visible"/>
                                      </p:to>
                                    </p:set>
                                    <p:animEffect transition="in" filter="fade">
                                      <p:cBhvr>
                                        <p:cTn id="46" dur="500"/>
                                        <p:tgtEl>
                                          <p:spTgt spid="230">
                                            <p:txEl>
                                              <p:pRg st="4" end="4"/>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230">
                                            <p:txEl>
                                              <p:pRg st="5" end="5"/>
                                            </p:txEl>
                                          </p:spTgt>
                                        </p:tgtEl>
                                        <p:attrNameLst>
                                          <p:attrName>style.visibility</p:attrName>
                                        </p:attrNameLst>
                                      </p:cBhvr>
                                      <p:to>
                                        <p:strVal val="visible"/>
                                      </p:to>
                                    </p:set>
                                    <p:animEffect transition="in" filter="fade">
                                      <p:cBhvr>
                                        <p:cTn id="49" dur="500"/>
                                        <p:tgtEl>
                                          <p:spTgt spid="2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4" name="Google Shape;234;p33"/>
          <p:cNvPicPr preferRelativeResize="0"/>
          <p:nvPr/>
        </p:nvPicPr>
        <p:blipFill>
          <a:blip r:embed="rId3">
            <a:alphaModFix/>
          </a:blip>
          <a:stretch>
            <a:fillRect/>
          </a:stretch>
        </p:blipFill>
        <p:spPr>
          <a:xfrm>
            <a:off x="11016176" y="2038695"/>
            <a:ext cx="604921" cy="740611"/>
          </a:xfrm>
          <a:prstGeom prst="rect">
            <a:avLst/>
          </a:prstGeom>
          <a:noFill/>
          <a:ln>
            <a:noFill/>
          </a:ln>
        </p:spPr>
      </p:pic>
      <p:pic>
        <p:nvPicPr>
          <p:cNvPr id="235" name="Google Shape;235;p33"/>
          <p:cNvPicPr preferRelativeResize="0"/>
          <p:nvPr/>
        </p:nvPicPr>
        <p:blipFill>
          <a:blip r:embed="rId4">
            <a:alphaModFix/>
          </a:blip>
          <a:stretch>
            <a:fillRect/>
          </a:stretch>
        </p:blipFill>
        <p:spPr>
          <a:xfrm>
            <a:off x="818111" y="2054738"/>
            <a:ext cx="645027" cy="724569"/>
          </a:xfrm>
          <a:prstGeom prst="rect">
            <a:avLst/>
          </a:prstGeom>
          <a:noFill/>
          <a:ln>
            <a:noFill/>
          </a:ln>
        </p:spPr>
      </p:pic>
      <p:sp>
        <p:nvSpPr>
          <p:cNvPr id="236" name="Google Shape;236;p33"/>
          <p:cNvSpPr txBox="1">
            <a:spLocks noGrp="1"/>
          </p:cNvSpPr>
          <p:nvPr>
            <p:ph type="title"/>
          </p:nvPr>
        </p:nvSpPr>
        <p:spPr>
          <a:xfrm>
            <a:off x="4223984" y="1434100"/>
            <a:ext cx="3744000" cy="1007600"/>
          </a:xfrm>
          <a:prstGeom prst="rect">
            <a:avLst/>
          </a:prstGeom>
        </p:spPr>
        <p:txBody>
          <a:bodyPr spcFirstLastPara="1" wrap="square" lIns="121900" tIns="121900" rIns="121900" bIns="121900" anchor="b" anchorCtr="0">
            <a:noAutofit/>
          </a:bodyPr>
          <a:lstStyle/>
          <a:p>
            <a:pPr algn="ctr"/>
            <a:r>
              <a:rPr lang="en">
                <a:latin typeface="Oswald"/>
                <a:ea typeface="Oswald"/>
                <a:cs typeface="Oswald"/>
                <a:sym typeface="Oswald"/>
              </a:rPr>
              <a:t>Community Space</a:t>
            </a:r>
            <a:endParaRPr>
              <a:latin typeface="Oswald"/>
              <a:ea typeface="Oswald"/>
              <a:cs typeface="Oswald"/>
              <a:sym typeface="Oswald"/>
            </a:endParaRPr>
          </a:p>
        </p:txBody>
      </p:sp>
      <p:sp>
        <p:nvSpPr>
          <p:cNvPr id="237" name="Google Shape;237;p33"/>
          <p:cNvSpPr txBox="1">
            <a:spLocks noGrp="1"/>
          </p:cNvSpPr>
          <p:nvPr>
            <p:ph type="title"/>
          </p:nvPr>
        </p:nvSpPr>
        <p:spPr>
          <a:xfrm>
            <a:off x="447717" y="2035679"/>
            <a:ext cx="3744000" cy="1007600"/>
          </a:xfrm>
          <a:prstGeom prst="rect">
            <a:avLst/>
          </a:prstGeom>
        </p:spPr>
        <p:txBody>
          <a:bodyPr spcFirstLastPara="1" wrap="square" lIns="121900" tIns="121900" rIns="121900" bIns="121900" anchor="b" anchorCtr="0">
            <a:noAutofit/>
          </a:bodyPr>
          <a:lstStyle/>
          <a:p>
            <a:pPr algn="ctr"/>
            <a:r>
              <a:rPr lang="en" sz="3600" dirty="0">
                <a:latin typeface="Oswald"/>
                <a:ea typeface="Oswald"/>
                <a:cs typeface="Oswald"/>
                <a:sym typeface="Oswald"/>
              </a:rPr>
              <a:t>Clinical </a:t>
            </a:r>
            <a:br>
              <a:rPr lang="en" sz="3600" dirty="0">
                <a:latin typeface="Oswald"/>
                <a:ea typeface="Oswald"/>
                <a:cs typeface="Oswald"/>
              </a:rPr>
            </a:br>
            <a:r>
              <a:rPr lang="en" sz="3600" dirty="0">
                <a:latin typeface="Oswald"/>
                <a:ea typeface="Oswald"/>
                <a:cs typeface="Oswald"/>
                <a:sym typeface="Oswald"/>
              </a:rPr>
              <a:t>Services</a:t>
            </a:r>
            <a:endParaRPr lang="en-US" sz="3600">
              <a:latin typeface="Oswald"/>
              <a:ea typeface="Oswald"/>
              <a:cs typeface="Oswald"/>
            </a:endParaRPr>
          </a:p>
        </p:txBody>
      </p:sp>
      <p:sp>
        <p:nvSpPr>
          <p:cNvPr id="238" name="Google Shape;238;p33"/>
          <p:cNvSpPr txBox="1">
            <a:spLocks noGrp="1"/>
          </p:cNvSpPr>
          <p:nvPr>
            <p:ph type="title"/>
          </p:nvPr>
        </p:nvSpPr>
        <p:spPr>
          <a:xfrm>
            <a:off x="9069647" y="1939426"/>
            <a:ext cx="2139790" cy="1007600"/>
          </a:xfrm>
          <a:prstGeom prst="rect">
            <a:avLst/>
          </a:prstGeom>
        </p:spPr>
        <p:txBody>
          <a:bodyPr spcFirstLastPara="1" wrap="square" lIns="121900" tIns="121900" rIns="121900" bIns="121900" anchor="b" anchorCtr="0">
            <a:noAutofit/>
          </a:bodyPr>
          <a:lstStyle/>
          <a:p>
            <a:pPr algn="ctr"/>
            <a:r>
              <a:rPr lang="en" sz="3600" dirty="0">
                <a:latin typeface="Oswald"/>
                <a:ea typeface="Oswald"/>
                <a:cs typeface="Oswald"/>
                <a:sym typeface="Oswald"/>
              </a:rPr>
              <a:t>Resource </a:t>
            </a:r>
            <a:br>
              <a:rPr lang="en" sz="3600" dirty="0">
                <a:latin typeface="Oswald"/>
                <a:ea typeface="Oswald"/>
                <a:cs typeface="Oswald"/>
                <a:sym typeface="Oswald"/>
              </a:rPr>
            </a:br>
            <a:r>
              <a:rPr lang="en" sz="3600" dirty="0">
                <a:latin typeface="Oswald"/>
                <a:ea typeface="Oswald"/>
                <a:cs typeface="Oswald"/>
                <a:sym typeface="Oswald"/>
              </a:rPr>
              <a:t>Hub</a:t>
            </a:r>
            <a:endParaRPr lang="en-US" sz="3600" dirty="0">
              <a:latin typeface="Oswald"/>
              <a:ea typeface="Oswald"/>
              <a:cs typeface="Oswald"/>
            </a:endParaRPr>
          </a:p>
        </p:txBody>
      </p:sp>
      <p:pic>
        <p:nvPicPr>
          <p:cNvPr id="239" name="Google Shape;239;p33"/>
          <p:cNvPicPr preferRelativeResize="0"/>
          <p:nvPr/>
        </p:nvPicPr>
        <p:blipFill>
          <a:blip r:embed="rId5">
            <a:alphaModFix/>
          </a:blip>
          <a:stretch>
            <a:fillRect/>
          </a:stretch>
        </p:blipFill>
        <p:spPr>
          <a:xfrm>
            <a:off x="10144354" y="3880185"/>
            <a:ext cx="4220238" cy="3603170"/>
          </a:xfrm>
          <a:prstGeom prst="rect">
            <a:avLst/>
          </a:prstGeom>
          <a:noFill/>
          <a:ln>
            <a:noFill/>
          </a:ln>
        </p:spPr>
      </p:pic>
      <p:pic>
        <p:nvPicPr>
          <p:cNvPr id="240" name="Google Shape;240;p33"/>
          <p:cNvPicPr preferRelativeResize="0"/>
          <p:nvPr/>
        </p:nvPicPr>
        <p:blipFill>
          <a:blip r:embed="rId6">
            <a:alphaModFix/>
          </a:blip>
          <a:stretch>
            <a:fillRect/>
          </a:stretch>
        </p:blipFill>
        <p:spPr>
          <a:xfrm rot="10800000">
            <a:off x="-141315" y="-63500"/>
            <a:ext cx="4365300" cy="2226333"/>
          </a:xfrm>
          <a:prstGeom prst="rect">
            <a:avLst/>
          </a:prstGeom>
          <a:noFill/>
          <a:ln>
            <a:noFill/>
          </a:ln>
        </p:spPr>
      </p:pic>
      <p:sp>
        <p:nvSpPr>
          <p:cNvPr id="2" name="TextBox 1">
            <a:extLst>
              <a:ext uri="{FF2B5EF4-FFF2-40B4-BE49-F238E27FC236}">
                <a16:creationId xmlns:a16="http://schemas.microsoft.com/office/drawing/2014/main" id="{EB2F15B7-376E-4F58-A241-6BB16A42AE34}"/>
              </a:ext>
            </a:extLst>
          </p:cNvPr>
          <p:cNvSpPr txBox="1"/>
          <p:nvPr/>
        </p:nvSpPr>
        <p:spPr>
          <a:xfrm>
            <a:off x="399591" y="977108"/>
            <a:ext cx="8225299" cy="666786"/>
          </a:xfrm>
          <a:prstGeom prst="rect">
            <a:avLst/>
          </a:prstGeom>
          <a:noFill/>
        </p:spPr>
        <p:txBody>
          <a:bodyPr wrap="square" lIns="91440" tIns="45720" rIns="91440" bIns="45720" rtlCol="0" anchor="t">
            <a:spAutoFit/>
          </a:bodyPr>
          <a:lstStyle/>
          <a:p>
            <a:pPr defTabSz="1219170">
              <a:defRPr/>
            </a:pPr>
            <a:r>
              <a:rPr lang="en-US" sz="3700" b="1" dirty="0">
                <a:latin typeface="Oswald"/>
                <a:ea typeface="Open Sans"/>
                <a:cs typeface="Open Sans"/>
              </a:rPr>
              <a:t>Virtual Programs and Services</a:t>
            </a:r>
            <a:endParaRPr lang="en-US">
              <a:ea typeface="Calibri" panose="020F0502020204030204"/>
              <a:cs typeface="Calibri" panose="020F0502020204030204"/>
            </a:endParaRPr>
          </a:p>
        </p:txBody>
      </p:sp>
      <p:pic>
        <p:nvPicPr>
          <p:cNvPr id="4" name="Google Shape;209;p31" descr="Logo&#10;&#10;Description automatically generated">
            <a:extLst>
              <a:ext uri="{FF2B5EF4-FFF2-40B4-BE49-F238E27FC236}">
                <a16:creationId xmlns:a16="http://schemas.microsoft.com/office/drawing/2014/main" id="{C5EA0D8A-6BEC-CB0C-B04B-406D6E1D4729}"/>
              </a:ext>
            </a:extLst>
          </p:cNvPr>
          <p:cNvPicPr preferRelativeResize="0"/>
          <p:nvPr/>
        </p:nvPicPr>
        <p:blipFill>
          <a:blip r:embed="rId7">
            <a:alphaModFix/>
          </a:blip>
          <a:stretch>
            <a:fillRect/>
          </a:stretch>
        </p:blipFill>
        <p:spPr>
          <a:xfrm>
            <a:off x="8620212" y="476844"/>
            <a:ext cx="2707722" cy="1156596"/>
          </a:xfrm>
          <a:prstGeom prst="rect">
            <a:avLst/>
          </a:prstGeom>
          <a:noFill/>
          <a:ln>
            <a:noFill/>
          </a:ln>
        </p:spPr>
      </p:pic>
      <p:pic>
        <p:nvPicPr>
          <p:cNvPr id="3" name="Picture 4" descr="Qr code&#10;&#10;Description automatically generated">
            <a:extLst>
              <a:ext uri="{FF2B5EF4-FFF2-40B4-BE49-F238E27FC236}">
                <a16:creationId xmlns:a16="http://schemas.microsoft.com/office/drawing/2014/main" id="{540EF893-E53F-B8F1-90B1-7AB1DE56629F}"/>
              </a:ext>
            </a:extLst>
          </p:cNvPr>
          <p:cNvPicPr>
            <a:picLocks noChangeAspect="1"/>
          </p:cNvPicPr>
          <p:nvPr/>
        </p:nvPicPr>
        <p:blipFill rotWithShape="1">
          <a:blip r:embed="rId8"/>
          <a:srcRect l="8835" t="7759" r="8190" b="7327"/>
          <a:stretch/>
        </p:blipFill>
        <p:spPr>
          <a:xfrm>
            <a:off x="9398276" y="2811378"/>
            <a:ext cx="1544069" cy="1580158"/>
          </a:xfrm>
          <a:prstGeom prst="rect">
            <a:avLst/>
          </a:prstGeom>
        </p:spPr>
      </p:pic>
      <p:sp>
        <p:nvSpPr>
          <p:cNvPr id="5" name="TextBox 4">
            <a:extLst>
              <a:ext uri="{FF2B5EF4-FFF2-40B4-BE49-F238E27FC236}">
                <a16:creationId xmlns:a16="http://schemas.microsoft.com/office/drawing/2014/main" id="{3FE521EF-D22A-7A54-4B60-46D9B1418F6B}"/>
              </a:ext>
            </a:extLst>
          </p:cNvPr>
          <p:cNvSpPr txBox="1"/>
          <p:nvPr/>
        </p:nvSpPr>
        <p:spPr>
          <a:xfrm>
            <a:off x="8775031" y="4475747"/>
            <a:ext cx="278781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cs typeface="Calibri"/>
              </a:rPr>
              <a:t>Scan the QR code to access or use this link: </a:t>
            </a:r>
            <a:br>
              <a:rPr lang="en-US" sz="2000" dirty="0">
                <a:ea typeface="+mn-lt"/>
                <a:cs typeface="+mn-lt"/>
              </a:rPr>
            </a:br>
            <a:r>
              <a:rPr lang="en-US" sz="2000" b="1" dirty="0">
                <a:ea typeface="+mn-lt"/>
                <a:cs typeface="+mn-lt"/>
              </a:rPr>
              <a:t>sanmateopride.org/</a:t>
            </a:r>
            <a:br>
              <a:rPr lang="en-US" sz="2000" b="1" dirty="0">
                <a:ea typeface="+mn-lt"/>
                <a:cs typeface="+mn-lt"/>
              </a:rPr>
            </a:br>
            <a:r>
              <a:rPr lang="en-US" sz="2000" b="1" dirty="0">
                <a:ea typeface="+mn-lt"/>
                <a:cs typeface="+mn-lt"/>
              </a:rPr>
              <a:t>resources/</a:t>
            </a:r>
            <a:r>
              <a:rPr lang="en-US" sz="2000" dirty="0">
                <a:cs typeface="Calibri"/>
              </a:rPr>
              <a:t> </a:t>
            </a:r>
            <a:br>
              <a:rPr lang="en-US" sz="2000" dirty="0">
                <a:cs typeface="Calibri"/>
              </a:rPr>
            </a:br>
            <a:r>
              <a:rPr lang="en-US" sz="2000" dirty="0">
                <a:cs typeface="Calibri"/>
              </a:rPr>
              <a:t>to access our resources!</a:t>
            </a:r>
          </a:p>
        </p:txBody>
      </p:sp>
      <p:sp>
        <p:nvSpPr>
          <p:cNvPr id="6" name="TextBox 5">
            <a:extLst>
              <a:ext uri="{FF2B5EF4-FFF2-40B4-BE49-F238E27FC236}">
                <a16:creationId xmlns:a16="http://schemas.microsoft.com/office/drawing/2014/main" id="{F9C7350B-64AB-500B-FF02-B3F184B7FDB9}"/>
              </a:ext>
            </a:extLst>
          </p:cNvPr>
          <p:cNvSpPr txBox="1"/>
          <p:nvPr/>
        </p:nvSpPr>
        <p:spPr>
          <a:xfrm>
            <a:off x="10940716" y="4588042"/>
            <a:ext cx="112294" cy="1283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7" name="Picture 7" descr="Qr code&#10;&#10;Description automatically generated">
            <a:extLst>
              <a:ext uri="{FF2B5EF4-FFF2-40B4-BE49-F238E27FC236}">
                <a16:creationId xmlns:a16="http://schemas.microsoft.com/office/drawing/2014/main" id="{9B815CAD-F6F2-B20F-0635-75AD7BBEAD34}"/>
              </a:ext>
            </a:extLst>
          </p:cNvPr>
          <p:cNvPicPr>
            <a:picLocks noChangeAspect="1"/>
          </p:cNvPicPr>
          <p:nvPr/>
        </p:nvPicPr>
        <p:blipFill rotWithShape="1">
          <a:blip r:embed="rId9"/>
          <a:srcRect l="8480" t="9064" r="9064" b="8712"/>
          <a:stretch/>
        </p:blipFill>
        <p:spPr>
          <a:xfrm>
            <a:off x="1507958" y="2923673"/>
            <a:ext cx="1540052" cy="1549703"/>
          </a:xfrm>
          <a:prstGeom prst="rect">
            <a:avLst/>
          </a:prstGeom>
        </p:spPr>
      </p:pic>
      <p:sp>
        <p:nvSpPr>
          <p:cNvPr id="8" name="TextBox 7">
            <a:extLst>
              <a:ext uri="{FF2B5EF4-FFF2-40B4-BE49-F238E27FC236}">
                <a16:creationId xmlns:a16="http://schemas.microsoft.com/office/drawing/2014/main" id="{42D668A2-3240-1C6B-9345-E260EAD3B7C5}"/>
              </a:ext>
            </a:extLst>
          </p:cNvPr>
          <p:cNvSpPr txBox="1"/>
          <p:nvPr/>
        </p:nvSpPr>
        <p:spPr>
          <a:xfrm>
            <a:off x="818148" y="4475747"/>
            <a:ext cx="3007892" cy="17463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Scan the QR code </a:t>
            </a:r>
            <a:br>
              <a:rPr lang="en-US" dirty="0">
                <a:ea typeface="+mn-lt"/>
                <a:cs typeface="+mn-lt"/>
              </a:rPr>
            </a:br>
            <a:r>
              <a:rPr lang="en-US" dirty="0">
                <a:ea typeface="+mn-lt"/>
                <a:cs typeface="+mn-lt"/>
              </a:rPr>
              <a:t>or use this link: </a:t>
            </a:r>
            <a:br>
              <a:rPr lang="en-US" dirty="0">
                <a:ea typeface="+mn-lt"/>
                <a:cs typeface="+mn-lt"/>
              </a:rPr>
            </a:br>
            <a:r>
              <a:rPr lang="en-US" b="1" dirty="0">
                <a:ea typeface="+mn-lt"/>
                <a:cs typeface="+mn-lt"/>
              </a:rPr>
              <a:t>sanmateopride.org/programs/mental-health-services/</a:t>
            </a:r>
            <a:r>
              <a:rPr lang="en-US" dirty="0">
                <a:cs typeface="Calibri"/>
              </a:rPr>
              <a:t> </a:t>
            </a:r>
            <a:br>
              <a:rPr lang="en-US" dirty="0">
                <a:cs typeface="Calibri"/>
              </a:rPr>
            </a:br>
            <a:r>
              <a:rPr lang="en-US" dirty="0">
                <a:cs typeface="Calibri"/>
              </a:rPr>
              <a:t>to access information about clinical services.</a:t>
            </a:r>
          </a:p>
        </p:txBody>
      </p:sp>
      <p:pic>
        <p:nvPicPr>
          <p:cNvPr id="13" name="Picture 13" descr="Qr code&#10;&#10;Description automatically generated">
            <a:extLst>
              <a:ext uri="{FF2B5EF4-FFF2-40B4-BE49-F238E27FC236}">
                <a16:creationId xmlns:a16="http://schemas.microsoft.com/office/drawing/2014/main" id="{2729EF0A-5F10-8C52-479E-3D5CF142A1BF}"/>
              </a:ext>
            </a:extLst>
          </p:cNvPr>
          <p:cNvPicPr>
            <a:picLocks noChangeAspect="1"/>
          </p:cNvPicPr>
          <p:nvPr/>
        </p:nvPicPr>
        <p:blipFill rotWithShape="1">
          <a:blip r:embed="rId10"/>
          <a:srcRect l="7602" t="8480" r="8772" b="7913"/>
          <a:stretch/>
        </p:blipFill>
        <p:spPr>
          <a:xfrm>
            <a:off x="5197642" y="2410327"/>
            <a:ext cx="1796719" cy="1804238"/>
          </a:xfrm>
          <a:prstGeom prst="rect">
            <a:avLst/>
          </a:prstGeom>
        </p:spPr>
      </p:pic>
      <p:sp>
        <p:nvSpPr>
          <p:cNvPr id="14" name="TextBox 13">
            <a:extLst>
              <a:ext uri="{FF2B5EF4-FFF2-40B4-BE49-F238E27FC236}">
                <a16:creationId xmlns:a16="http://schemas.microsoft.com/office/drawing/2014/main" id="{287BE0AA-0185-19E0-0A90-EBB117CBE4AA}"/>
              </a:ext>
            </a:extLst>
          </p:cNvPr>
          <p:cNvSpPr txBox="1"/>
          <p:nvPr/>
        </p:nvSpPr>
        <p:spPr>
          <a:xfrm>
            <a:off x="4780548" y="4275221"/>
            <a:ext cx="263090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 dirty="0">
                <a:ea typeface="+mn-lt"/>
                <a:cs typeface="+mn-lt"/>
              </a:rPr>
              <a:t>Scan the QR code </a:t>
            </a:r>
            <a:br>
              <a:rPr lang="en" dirty="0">
                <a:ea typeface="+mn-lt"/>
                <a:cs typeface="+mn-lt"/>
              </a:rPr>
            </a:br>
            <a:r>
              <a:rPr lang="en" dirty="0">
                <a:ea typeface="+mn-lt"/>
                <a:cs typeface="+mn-lt"/>
              </a:rPr>
              <a:t>or use this link:</a:t>
            </a:r>
            <a:br>
              <a:rPr lang="en" dirty="0">
                <a:ea typeface="+mn-lt"/>
                <a:cs typeface="+mn-lt"/>
              </a:rPr>
            </a:br>
            <a:r>
              <a:rPr lang="en" b="1" dirty="0">
                <a:ea typeface="+mn-lt"/>
                <a:cs typeface="+mn-lt"/>
              </a:rPr>
              <a:t>sanmateopride.org/</a:t>
            </a:r>
            <a:br>
              <a:rPr lang="en" b="1" dirty="0">
                <a:ea typeface="+mn-lt"/>
                <a:cs typeface="+mn-lt"/>
              </a:rPr>
            </a:br>
            <a:r>
              <a:rPr lang="en" b="1" dirty="0">
                <a:ea typeface="+mn-lt"/>
                <a:cs typeface="+mn-lt"/>
              </a:rPr>
              <a:t>resources/trainings </a:t>
            </a:r>
            <a:br>
              <a:rPr lang="en" b="1" dirty="0">
                <a:ea typeface="+mn-lt"/>
                <a:cs typeface="+mn-lt"/>
              </a:rPr>
            </a:br>
            <a:r>
              <a:rPr lang="en" dirty="0">
                <a:ea typeface="+mn-lt"/>
                <a:cs typeface="+mn-lt"/>
              </a:rPr>
              <a:t>to access information about training, education &amp; consultation</a:t>
            </a:r>
            <a:endParaRPr lang="en-US" dirty="0">
              <a:cs typeface="Calibri" panose="020F0502020204030204"/>
            </a:endParaRPr>
          </a:p>
        </p:txBody>
      </p:sp>
    </p:spTree>
    <p:extLst>
      <p:ext uri="{BB962C8B-B14F-4D97-AF65-F5344CB8AC3E}">
        <p14:creationId xmlns:p14="http://schemas.microsoft.com/office/powerpoint/2010/main" val="3964861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4"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60095" y="88421"/>
            <a:ext cx="3572720" cy="131208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371342" y="1514341"/>
            <a:ext cx="11266865" cy="423173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defRPr/>
            </a:pPr>
            <a:r>
              <a:rPr lang="en-US" sz="3700" b="1" dirty="0">
                <a:latin typeface="Oswald"/>
                <a:ea typeface="Open Sans"/>
                <a:cs typeface="Open Sans"/>
              </a:rPr>
              <a:t>Virtual Services Available:</a:t>
            </a:r>
          </a:p>
          <a:p>
            <a:pPr marL="380365" indent="-380365" defTabSz="1219170">
              <a:buFont typeface="Arial,Sans-Serif"/>
              <a:buChar char="•"/>
              <a:defRPr/>
            </a:pPr>
            <a:endParaRPr lang="en" sz="2133" b="1">
              <a:latin typeface="Open Sans" panose="020B0604020202020204" charset="0"/>
              <a:ea typeface="Open Sans" panose="020B0604020202020204" charset="0"/>
              <a:cs typeface="Open Sans" panose="020B0604020202020204" charset="0"/>
            </a:endParaRPr>
          </a:p>
          <a:p>
            <a:pPr marL="380365" indent="-380365" defTabSz="1219170">
              <a:buFont typeface="Arial,Sans-Serif"/>
              <a:buChar char="•"/>
              <a:defRPr/>
            </a:pPr>
            <a:r>
              <a:rPr lang="en" sz="2100" b="1" dirty="0">
                <a:latin typeface="Open Sans"/>
                <a:ea typeface="Open Sans"/>
                <a:cs typeface="Open Sans"/>
                <a:hlinkClick r:id="rId5"/>
              </a:rPr>
              <a:t>Clinical Therapy Services</a:t>
            </a:r>
            <a:r>
              <a:rPr lang="en" sz="2100" dirty="0">
                <a:latin typeface="Open Sans"/>
                <a:ea typeface="Open Sans"/>
                <a:cs typeface="Open Sans"/>
              </a:rPr>
              <a:t>: Sliding scale and </a:t>
            </a:r>
            <a:r>
              <a:rPr lang="en" sz="2100" dirty="0" err="1">
                <a:latin typeface="Open Sans"/>
                <a:ea typeface="Open Sans"/>
                <a:cs typeface="Open Sans"/>
              </a:rPr>
              <a:t>MediCal</a:t>
            </a:r>
            <a:r>
              <a:rPr lang="en" sz="2100" dirty="0">
                <a:latin typeface="Open Sans"/>
                <a:ea typeface="Open Sans"/>
                <a:cs typeface="Open Sans"/>
              </a:rPr>
              <a:t> payments accepted. We will work with the client to the best of our ability.</a:t>
            </a:r>
            <a:br>
              <a:rPr lang="en" sz="2100" b="1" dirty="0">
                <a:latin typeface="Open Sans" panose="020B0604020202020204" charset="0"/>
                <a:ea typeface="Open Sans" panose="020B0604020202020204" charset="0"/>
                <a:cs typeface="Open Sans" panose="020B0604020202020204" charset="0"/>
              </a:rPr>
            </a:br>
            <a:endParaRPr lang="en-US" sz="2133" b="1">
              <a:latin typeface="Open Sans" panose="020B0604020202020204" charset="0"/>
              <a:ea typeface="Open Sans" panose="020B0604020202020204" charset="0"/>
              <a:cs typeface="Open Sans" panose="020B0604020202020204" charset="0"/>
            </a:endParaRPr>
          </a:p>
          <a:p>
            <a:pPr marL="380365" indent="-380365" defTabSz="1219170">
              <a:buFont typeface="Arial,Sans-Serif"/>
              <a:buChar char="•"/>
              <a:defRPr/>
            </a:pPr>
            <a:r>
              <a:rPr lang="en" sz="2100" b="1" u="sng" dirty="0">
                <a:latin typeface="Open Sans"/>
                <a:ea typeface="Open Sans"/>
                <a:cs typeface="Open Sans"/>
              </a:rPr>
              <a:t>Case Management</a:t>
            </a:r>
            <a:r>
              <a:rPr lang="en" sz="2100" dirty="0">
                <a:latin typeface="Open Sans"/>
                <a:ea typeface="Open Sans"/>
                <a:cs typeface="Open Sans"/>
              </a:rPr>
              <a:t>: </a:t>
            </a:r>
            <a:r>
              <a:rPr lang="en" sz="2000" dirty="0">
                <a:latin typeface="Open Sans"/>
                <a:ea typeface="Open Sans"/>
                <a:cs typeface="Open Sans"/>
              </a:rPr>
              <a:t>Clients have the opportunity to work one-on-one with our h</a:t>
            </a:r>
            <a:r>
              <a:rPr lang="en" sz="2000" dirty="0">
                <a:latin typeface="Open Sans"/>
                <a:ea typeface="+mn-lt"/>
                <a:cs typeface="+mn-lt"/>
              </a:rPr>
              <a:t>ealth equity coordinator &amp; lead case</a:t>
            </a:r>
            <a:r>
              <a:rPr lang="en" sz="2000" dirty="0">
                <a:latin typeface="Open Sans"/>
                <a:ea typeface="Open Sans"/>
                <a:cs typeface="Calibri"/>
              </a:rPr>
              <a:t> manager</a:t>
            </a:r>
            <a:r>
              <a:rPr lang="en" sz="2000" dirty="0">
                <a:latin typeface="Open Sans"/>
                <a:ea typeface="Open Sans"/>
                <a:cs typeface="Open Sans"/>
              </a:rPr>
              <a:t> to get support with housing, jobs, medical </a:t>
            </a:r>
            <a:r>
              <a:rPr lang="en-US" sz="2000" dirty="0">
                <a:latin typeface="Open Sans"/>
                <a:ea typeface="Open Sans"/>
                <a:cs typeface="Open Sans"/>
              </a:rPr>
              <a:t>paperwork</a:t>
            </a:r>
            <a:r>
              <a:rPr lang="en" sz="2000" dirty="0">
                <a:latin typeface="Open Sans"/>
                <a:ea typeface="Open Sans"/>
                <a:cs typeface="Open Sans"/>
              </a:rPr>
              <a:t>, e</a:t>
            </a:r>
            <a:r>
              <a:rPr lang="en-US" sz="2000" dirty="0" err="1">
                <a:latin typeface="Open Sans"/>
                <a:ea typeface="Open Sans"/>
                <a:cs typeface="Open Sans"/>
              </a:rPr>
              <a:t>tc</a:t>
            </a:r>
            <a:r>
              <a:rPr lang="en" sz="2000" dirty="0">
                <a:latin typeface="Open Sans"/>
                <a:ea typeface="Open Sans"/>
                <a:cs typeface="Open Sans"/>
              </a:rPr>
              <a:t>.</a:t>
            </a:r>
            <a:br>
              <a:rPr lang="en" sz="2000" dirty="0">
                <a:latin typeface="Open Sans"/>
                <a:ea typeface="Open Sans" panose="020B0604020202020204" charset="0"/>
                <a:cs typeface="Open Sans" panose="020B0604020202020204" charset="0"/>
              </a:rPr>
            </a:br>
            <a:endParaRPr lang="en" sz="2133">
              <a:latin typeface="Open Sans" panose="020B0604020202020204" charset="0"/>
              <a:ea typeface="Open Sans" panose="020B0604020202020204" charset="0"/>
              <a:cs typeface="Open Sans" panose="020B0604020202020204" charset="0"/>
            </a:endParaRPr>
          </a:p>
          <a:p>
            <a:pPr marL="380365" indent="-380365" defTabSz="1219170">
              <a:buFont typeface="Arial,Sans-Serif"/>
              <a:buChar char="•"/>
              <a:defRPr/>
            </a:pPr>
            <a:r>
              <a:rPr lang="en" sz="2100" b="1" dirty="0">
                <a:latin typeface="Open Sans"/>
                <a:ea typeface="Open Sans"/>
                <a:cs typeface="Open Sans"/>
                <a:hlinkClick r:id="rId6"/>
              </a:rPr>
              <a:t>Monthly Name and Gender Marker workshop</a:t>
            </a:r>
            <a:r>
              <a:rPr lang="en" sz="2100" dirty="0">
                <a:latin typeface="Open Sans"/>
                <a:ea typeface="Open Sans"/>
                <a:cs typeface="Open Sans"/>
              </a:rPr>
              <a:t>: community members can receive support with changing their name and gender marker on their legal documents (held on the last Wednesday of the month).</a:t>
            </a:r>
          </a:p>
        </p:txBody>
      </p:sp>
      <p:sp>
        <p:nvSpPr>
          <p:cNvPr id="3" name="TextBox 2">
            <a:extLst>
              <a:ext uri="{FF2B5EF4-FFF2-40B4-BE49-F238E27FC236}">
                <a16:creationId xmlns:a16="http://schemas.microsoft.com/office/drawing/2014/main" id="{2DB98434-AD9C-4A0E-A559-82F93AD6792A}"/>
              </a:ext>
            </a:extLst>
          </p:cNvPr>
          <p:cNvSpPr txBox="1"/>
          <p:nvPr/>
        </p:nvSpPr>
        <p:spPr>
          <a:xfrm>
            <a:off x="7326545" y="5820939"/>
            <a:ext cx="4580177" cy="661720"/>
          </a:xfrm>
          <a:prstGeom prst="rect">
            <a:avLst/>
          </a:prstGeom>
          <a:noFill/>
        </p:spPr>
        <p:txBody>
          <a:bodyPr wrap="square" lIns="91440" tIns="45720" rIns="91440" bIns="45720" rtlCol="0" anchor="t">
            <a:spAutoFit/>
          </a:bodyPr>
          <a:lstStyle/>
          <a:p>
            <a:pPr defTabSz="1219170">
              <a:defRPr/>
            </a:pPr>
            <a:r>
              <a:rPr lang="en-US" sz="1850" i="1" dirty="0"/>
              <a:t>*Virtual services open to all residents of California with priority to San Mateo County</a:t>
            </a:r>
          </a:p>
        </p:txBody>
      </p:sp>
    </p:spTree>
    <p:extLst>
      <p:ext uri="{BB962C8B-B14F-4D97-AF65-F5344CB8AC3E}">
        <p14:creationId xmlns:p14="http://schemas.microsoft.com/office/powerpoint/2010/main" val="2672021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4"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60095" y="88421"/>
            <a:ext cx="3572720" cy="131208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371342" y="1514341"/>
            <a:ext cx="11266865" cy="439030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defRPr/>
            </a:pPr>
            <a:r>
              <a:rPr lang="en" sz="3733" b="1">
                <a:latin typeface="Oswald"/>
                <a:ea typeface="Open Sans"/>
                <a:cs typeface="Open Sans"/>
              </a:rPr>
              <a:t>Virtual Services Available (continued):</a:t>
            </a:r>
          </a:p>
          <a:p>
            <a:pPr defTabSz="1219170">
              <a:defRPr/>
            </a:pPr>
            <a:endParaRPr lang="en-US" sz="2667">
              <a:latin typeface="Open Sans" panose="020B0604020202020204" charset="0"/>
              <a:ea typeface="Open Sans" panose="020B0604020202020204" charset="0"/>
              <a:cs typeface="Open Sans" panose="020B0604020202020204" charset="0"/>
            </a:endParaRPr>
          </a:p>
          <a:p>
            <a:pPr marL="380990" indent="-380990" defTabSz="1219170">
              <a:buFont typeface="Arial,Sans-Serif"/>
              <a:buChar char="•"/>
              <a:defRPr/>
            </a:pPr>
            <a:r>
              <a:rPr lang="en-US" sz="2133" b="1">
                <a:latin typeface="Open Sans"/>
                <a:ea typeface="Open Sans"/>
                <a:cs typeface="Open Sans"/>
                <a:hlinkClick r:id="rId5"/>
              </a:rPr>
              <a:t>Trainings</a:t>
            </a:r>
            <a:r>
              <a:rPr lang="en-US" sz="2133">
                <a:latin typeface="Open Sans"/>
                <a:ea typeface="Open Sans"/>
                <a:cs typeface="Open Sans"/>
              </a:rPr>
              <a:t> are now available online and can be facilitated between 1.5 - 2 hours depending on the audience’s needs.</a:t>
            </a:r>
            <a:r>
              <a:rPr lang="en-US" sz="2133" b="1">
                <a:latin typeface="Open Sans"/>
                <a:ea typeface="Open Sans"/>
                <a:cs typeface="Open Sans"/>
              </a:rPr>
              <a:t> (SOGIE 101 &amp; 201, Trans 101, Pronouns 101)</a:t>
            </a:r>
            <a:endParaRPr lang="en" sz="2133" b="1">
              <a:latin typeface="Open Sans" panose="020B0604020202020204" charset="0"/>
              <a:ea typeface="Open Sans" panose="020B0604020202020204" charset="0"/>
              <a:cs typeface="Open Sans" panose="020B0604020202020204" charset="0"/>
            </a:endParaRPr>
          </a:p>
          <a:p>
            <a:pPr marL="380990" indent="-380990" defTabSz="1219170">
              <a:buFont typeface="Arial,Sans-Serif"/>
              <a:buChar char="•"/>
              <a:defRPr/>
            </a:pPr>
            <a:endParaRPr lang="en" sz="2133" b="1">
              <a:latin typeface="Open Sans" panose="020B0604020202020204" charset="0"/>
              <a:ea typeface="Open Sans" panose="020B0604020202020204" charset="0"/>
              <a:cs typeface="Open Sans" panose="020B0604020202020204" charset="0"/>
            </a:endParaRPr>
          </a:p>
          <a:p>
            <a:pPr marL="380990" indent="-380990" defTabSz="1219170">
              <a:buFont typeface="Arial,Sans-Serif"/>
              <a:buChar char="•"/>
              <a:defRPr/>
            </a:pPr>
            <a:r>
              <a:rPr lang="en" sz="2133" b="1">
                <a:latin typeface="Open Sans"/>
                <a:ea typeface="Open Sans"/>
                <a:cs typeface="Open Sans"/>
                <a:hlinkClick r:id="rId6"/>
              </a:rPr>
              <a:t>Peer support groups</a:t>
            </a:r>
            <a:r>
              <a:rPr lang="en" sz="2133" b="1">
                <a:latin typeface="Open Sans"/>
                <a:ea typeface="Open Sans"/>
                <a:cs typeface="Open Sans"/>
              </a:rPr>
              <a:t> </a:t>
            </a:r>
            <a:r>
              <a:rPr lang="en" sz="2133">
                <a:latin typeface="Open Sans"/>
                <a:ea typeface="Open Sans"/>
                <a:cs typeface="Open Sans"/>
              </a:rPr>
              <a:t>that focus on everything from wellness to identity-based support groups, for everyone in our community from youth (10-18) to Older Adult (50+) </a:t>
            </a:r>
            <a:r>
              <a:rPr lang="en" sz="2133" b="1">
                <a:latin typeface="Open Sans"/>
                <a:ea typeface="Open Sans"/>
                <a:cs typeface="Open Sans"/>
              </a:rPr>
              <a:t> </a:t>
            </a:r>
            <a:r>
              <a:rPr lang="en" sz="2133">
                <a:latin typeface="Open Sans"/>
                <a:ea typeface="Open Sans"/>
                <a:cs typeface="Open Sans"/>
              </a:rPr>
              <a:t>and everyone in between!</a:t>
            </a:r>
          </a:p>
          <a:p>
            <a:pPr marL="380990" indent="-380990" defTabSz="1219170">
              <a:buFont typeface="Arial,Sans-Serif"/>
              <a:buChar char="•"/>
              <a:defRPr/>
            </a:pPr>
            <a:endParaRPr lang="en" sz="2133">
              <a:latin typeface="Open Sans" panose="020B0604020202020204" charset="0"/>
              <a:ea typeface="Open Sans" panose="020B0604020202020204" charset="0"/>
              <a:cs typeface="Open Sans" panose="020B0604020202020204" charset="0"/>
            </a:endParaRPr>
          </a:p>
          <a:p>
            <a:pPr marL="380990" indent="-380990" defTabSz="1219170">
              <a:buFont typeface="Arial,Sans-Serif"/>
              <a:buChar char="•"/>
              <a:defRPr/>
            </a:pPr>
            <a:r>
              <a:rPr lang="en" sz="2133" b="1">
                <a:latin typeface="Open Sans"/>
                <a:ea typeface="Open Sans"/>
                <a:cs typeface="Open Sans"/>
                <a:hlinkClick r:id="rId7"/>
              </a:rPr>
              <a:t>Social and cultural events</a:t>
            </a:r>
            <a:r>
              <a:rPr lang="en" sz="2133" b="1">
                <a:latin typeface="Open Sans"/>
                <a:ea typeface="Open Sans"/>
                <a:cs typeface="Open Sans"/>
              </a:rPr>
              <a:t>- </a:t>
            </a:r>
            <a:r>
              <a:rPr lang="en" sz="2133">
                <a:latin typeface="Open Sans"/>
                <a:ea typeface="Open Sans"/>
                <a:cs typeface="Open Sans"/>
              </a:rPr>
              <a:t>events include a monthly book club,  special programming events, exercise programs, &amp; more!</a:t>
            </a:r>
          </a:p>
          <a:p>
            <a:pPr defTabSz="1219170">
              <a:defRPr/>
            </a:pPr>
            <a:endParaRPr lang="en" sz="2133">
              <a:latin typeface="Open Sans" panose="020B0604020202020204" charset="0"/>
              <a:ea typeface="Open Sans" panose="020B0604020202020204" charset="0"/>
              <a:cs typeface="Open Sans" panose="020B0604020202020204" charset="0"/>
            </a:endParaRPr>
          </a:p>
        </p:txBody>
      </p:sp>
      <p:sp>
        <p:nvSpPr>
          <p:cNvPr id="7" name="TextBox 6">
            <a:extLst>
              <a:ext uri="{FF2B5EF4-FFF2-40B4-BE49-F238E27FC236}">
                <a16:creationId xmlns:a16="http://schemas.microsoft.com/office/drawing/2014/main" id="{C02B0399-C362-4891-991F-BFECBE17B7F8}"/>
              </a:ext>
            </a:extLst>
          </p:cNvPr>
          <p:cNvSpPr txBox="1"/>
          <p:nvPr/>
        </p:nvSpPr>
        <p:spPr>
          <a:xfrm>
            <a:off x="6611077" y="5574623"/>
            <a:ext cx="5027131" cy="661720"/>
          </a:xfrm>
          <a:prstGeom prst="rect">
            <a:avLst/>
          </a:prstGeom>
          <a:noFill/>
        </p:spPr>
        <p:txBody>
          <a:bodyPr wrap="square" lIns="91440" tIns="45720" rIns="91440" bIns="45720" rtlCol="0" anchor="t">
            <a:spAutoFit/>
          </a:bodyPr>
          <a:lstStyle/>
          <a:p>
            <a:pPr defTabSz="1219170">
              <a:defRPr/>
            </a:pPr>
            <a:r>
              <a:rPr lang="en-US" sz="1850" i="1" dirty="0"/>
              <a:t>*Trainings, peer support groups and social/cultural events are open to all community members</a:t>
            </a:r>
            <a:endParaRPr lang="en-US" sz="1850" i="1" dirty="0">
              <a:cs typeface="Calibri"/>
            </a:endParaRPr>
          </a:p>
        </p:txBody>
      </p:sp>
    </p:spTree>
    <p:extLst>
      <p:ext uri="{BB962C8B-B14F-4D97-AF65-F5344CB8AC3E}">
        <p14:creationId xmlns:p14="http://schemas.microsoft.com/office/powerpoint/2010/main" val="2303734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4"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369657" y="183671"/>
            <a:ext cx="2064595" cy="89933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371342" y="1189071"/>
            <a:ext cx="11266865" cy="469359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 sz="3700" b="1" dirty="0">
                <a:latin typeface="Oswald"/>
                <a:ea typeface="Open Sans"/>
                <a:cs typeface="Open Sans"/>
              </a:rPr>
              <a:t>Clinical Services:</a:t>
            </a:r>
            <a:endParaRPr lang="en-US" dirty="0">
              <a:ea typeface="+mn-lt"/>
              <a:cs typeface="+mn-lt"/>
            </a:endParaRPr>
          </a:p>
          <a:p>
            <a:r>
              <a:rPr lang="en-US" sz="2400" dirty="0">
                <a:ea typeface="+mn-lt"/>
                <a:cs typeface="+mn-lt"/>
              </a:rPr>
              <a:t>The San Mateo County Pride Center provides high quality, LGBTQ+ affirming mental health services to community members living throughout San Mateo County. Mental wellbeing services include individual therapy, relationship therapy, family therapy, group therapy, and case management. Our work is strength-based, trauma-informed, engaging both natural supports and the whole family whenever possible.</a:t>
            </a:r>
            <a:endParaRPr lang="en-US" sz="2400">
              <a:cs typeface="Calibri"/>
            </a:endParaRPr>
          </a:p>
          <a:p>
            <a:endParaRPr lang="en-US" sz="2400" dirty="0">
              <a:ea typeface="+mn-lt"/>
              <a:cs typeface="+mn-lt"/>
            </a:endParaRPr>
          </a:p>
          <a:p>
            <a:r>
              <a:rPr lang="en-US" sz="2400" dirty="0">
                <a:ea typeface="+mn-lt"/>
                <a:cs typeface="+mn-lt"/>
              </a:rPr>
              <a:t>If you have </a:t>
            </a:r>
            <a:r>
              <a:rPr lang="en-US" sz="2400" b="1" dirty="0">
                <a:ea typeface="+mn-lt"/>
                <a:cs typeface="+mn-lt"/>
              </a:rPr>
              <a:t>Medi-Cal</a:t>
            </a:r>
            <a:r>
              <a:rPr lang="en-US" sz="2400" dirty="0">
                <a:ea typeface="+mn-lt"/>
                <a:cs typeface="+mn-lt"/>
              </a:rPr>
              <a:t>, please call the ACCESS line to request therapy services at the San Mateo County Pride Center: (800) 686-0101, TDD: (800) 943-2833</a:t>
            </a:r>
            <a:endParaRPr lang="en-US" sz="2400">
              <a:cs typeface="Calibri"/>
            </a:endParaRPr>
          </a:p>
          <a:p>
            <a:pPr marL="0" lvl="4"/>
            <a:endParaRPr lang="en-US" sz="2100" b="1" dirty="0">
              <a:latin typeface="Open Sans" panose="020B0604020202020204" charset="0"/>
              <a:ea typeface="Open Sans" panose="020B0604020202020204" charset="0"/>
              <a:cs typeface="Open Sans" panose="020B0604020202020204" charset="0"/>
            </a:endParaRPr>
          </a:p>
          <a:p>
            <a:pPr marL="0" lvl="4"/>
            <a:r>
              <a:rPr lang="en-US" sz="2100" b="1" dirty="0">
                <a:latin typeface="Open Sans"/>
                <a:ea typeface="Open Sans"/>
                <a:cs typeface="Open Sans"/>
              </a:rPr>
              <a:t>For more information please see this link: </a:t>
            </a:r>
            <a:br>
              <a:rPr lang="en-US" sz="2100" b="1" dirty="0">
                <a:latin typeface="Open Sans"/>
                <a:ea typeface="Open Sans"/>
                <a:cs typeface="Open Sans"/>
              </a:rPr>
            </a:br>
            <a:r>
              <a:rPr lang="en-US" sz="2600" dirty="0">
                <a:ea typeface="+mn-lt"/>
                <a:cs typeface="+mn-lt"/>
              </a:rPr>
              <a:t>sanmateopride.org/programs/mental-health-services/</a:t>
            </a:r>
          </a:p>
        </p:txBody>
      </p:sp>
    </p:spTree>
    <p:extLst>
      <p:ext uri="{BB962C8B-B14F-4D97-AF65-F5344CB8AC3E}">
        <p14:creationId xmlns:p14="http://schemas.microsoft.com/office/powerpoint/2010/main" val="123985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4"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60095" y="88421"/>
            <a:ext cx="3572720" cy="131208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371342" y="1514342"/>
            <a:ext cx="11266865" cy="5631285"/>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 sz="3733" b="1" dirty="0">
                <a:latin typeface="Oswald" panose="00000500000000000000" pitchFamily="2" charset="0"/>
                <a:ea typeface="Open Sans" panose="020B0604020202020204" charset="0"/>
                <a:cs typeface="Open Sans" panose="020B0604020202020204" charset="0"/>
              </a:rPr>
              <a:t>Trainings:</a:t>
            </a:r>
          </a:p>
          <a:p>
            <a:endParaRPr lang="en" sz="2133" dirty="0">
              <a:latin typeface="Open Sans" panose="020B0604020202020204" charset="0"/>
              <a:ea typeface="Open Sans" panose="020B0604020202020204" charset="0"/>
              <a:cs typeface="Open Sans" panose="020B0604020202020204" charset="0"/>
            </a:endParaRPr>
          </a:p>
          <a:p>
            <a:pPr marL="380365" lvl="4" indent="-380365">
              <a:buFont typeface="Arial,Sans-Serif"/>
              <a:buChar char="•"/>
            </a:pPr>
            <a:r>
              <a:rPr lang="en-US" sz="2133" b="1" dirty="0">
                <a:latin typeface="Open Sans"/>
                <a:ea typeface="Open Sans"/>
                <a:cs typeface="Open Sans"/>
              </a:rPr>
              <a:t>SOGIE 101- </a:t>
            </a:r>
            <a:r>
              <a:rPr lang="en-US" sz="2133" dirty="0">
                <a:latin typeface="Open Sans"/>
                <a:ea typeface="Open Sans"/>
                <a:cs typeface="Open Sans"/>
              </a:rPr>
              <a:t>An introduction to Sexual Orientation and Gender Identity/Expression terminology, Cultural Humility, and Best Practices to foster safe environments for the LGBTQ+ community.</a:t>
            </a:r>
          </a:p>
          <a:p>
            <a:pPr marL="380365" lvl="4" indent="-380365">
              <a:buFont typeface="Arial,Sans-Serif"/>
              <a:buChar char="•"/>
            </a:pPr>
            <a:r>
              <a:rPr lang="en-US" sz="2133" b="1" dirty="0">
                <a:latin typeface="Open Sans"/>
                <a:ea typeface="Open Sans"/>
                <a:cs typeface="Open Sans"/>
              </a:rPr>
              <a:t>SOGIE 201- </a:t>
            </a:r>
            <a:r>
              <a:rPr lang="en-US" sz="2133" dirty="0">
                <a:latin typeface="Open Sans"/>
                <a:ea typeface="Open Sans"/>
                <a:cs typeface="Open Sans"/>
              </a:rPr>
              <a:t>For folks who have taken our SOGIE 101 but are interested in breaking down Queer theory, colonization, and white supremacy as it related to the LGBTQ+ community.</a:t>
            </a:r>
          </a:p>
          <a:p>
            <a:pPr marL="380365" lvl="4" indent="-380365">
              <a:buFont typeface="Arial,Sans-Serif"/>
              <a:buChar char="•"/>
            </a:pPr>
            <a:r>
              <a:rPr lang="en-US" sz="2133" b="1" dirty="0">
                <a:latin typeface="Open Sans"/>
                <a:ea typeface="Open Sans"/>
                <a:cs typeface="Open Sans"/>
              </a:rPr>
              <a:t>Trans 101- </a:t>
            </a:r>
            <a:r>
              <a:rPr lang="en-US" sz="2133" dirty="0">
                <a:latin typeface="Open Sans"/>
                <a:ea typeface="Open Sans"/>
                <a:cs typeface="Open Sans"/>
              </a:rPr>
              <a:t>An in-depth training on relevant social and health issues impacting the trans community and ways to support trans folks in every setting.</a:t>
            </a:r>
            <a:endParaRPr lang="en-US" sz="2133" dirty="0">
              <a:latin typeface="Open Sans" panose="020B0604020202020204" charset="0"/>
              <a:ea typeface="Open Sans" panose="020B0604020202020204" charset="0"/>
              <a:cs typeface="Open Sans" panose="020B0604020202020204" charset="0"/>
            </a:endParaRPr>
          </a:p>
          <a:p>
            <a:pPr marL="380365" lvl="4" indent="-380365">
              <a:buFont typeface="Arial,Sans-Serif"/>
              <a:buChar char="•"/>
            </a:pPr>
            <a:r>
              <a:rPr lang="en-US" sz="2133" b="1" dirty="0">
                <a:latin typeface="Open Sans"/>
                <a:ea typeface="Open Sans"/>
                <a:cs typeface="Open Sans"/>
              </a:rPr>
              <a:t>Pronouns 101- </a:t>
            </a:r>
            <a:r>
              <a:rPr lang="en-US" sz="2133" dirty="0">
                <a:latin typeface="Open Sans"/>
                <a:ea typeface="Open Sans"/>
                <a:cs typeface="Open Sans"/>
              </a:rPr>
              <a:t>A training touching on the importance of using correct pronouns, how to ask someone's pronouns, and interactive practice on using gender neutral pronouns.</a:t>
            </a:r>
          </a:p>
          <a:p>
            <a:pPr lvl="4">
              <a:lnSpc>
                <a:spcPct val="250000"/>
              </a:lnSpc>
            </a:pPr>
            <a:r>
              <a:rPr lang="en-US" sz="1700" i="1" dirty="0">
                <a:latin typeface="Open Sans"/>
                <a:ea typeface="Open Sans"/>
                <a:cs typeface="Open Sans"/>
              </a:rPr>
              <a:t>		* Content can be tailored, adapted, and developed upon request!</a:t>
            </a:r>
            <a:endParaRPr lang="en-US" sz="1700" i="1" dirty="0">
              <a:latin typeface="Open Sans" panose="020B0604020202020204" charset="0"/>
              <a:ea typeface="Open Sans" panose="020B0604020202020204" charset="0"/>
              <a:cs typeface="Open Sans" panose="020B0604020202020204" charset="0"/>
            </a:endParaRPr>
          </a:p>
          <a:p>
            <a:pPr marL="380365" lvl="4" indent="-380365">
              <a:buFont typeface="Arial,Sans-Serif"/>
              <a:buChar char="•"/>
            </a:pPr>
            <a:endParaRPr lang="en-US" sz="2133" b="1" dirty="0">
              <a:latin typeface="Open Sans" panose="020B0604020202020204" charset="0"/>
              <a:ea typeface="Open Sans" panose="020B0604020202020204" charset="0"/>
              <a:cs typeface="Open Sans" panose="020B0604020202020204" charset="0"/>
            </a:endParaRPr>
          </a:p>
        </p:txBody>
      </p:sp>
      <p:pic>
        <p:nvPicPr>
          <p:cNvPr id="4" name="Picture 4" descr="A picture containing text&#10;&#10;Description automatically generated">
            <a:extLst>
              <a:ext uri="{FF2B5EF4-FFF2-40B4-BE49-F238E27FC236}">
                <a16:creationId xmlns:a16="http://schemas.microsoft.com/office/drawing/2014/main" id="{3AAE5DC4-9C76-8CBE-FD72-192082C2C994}"/>
              </a:ext>
            </a:extLst>
          </p:cNvPr>
          <p:cNvPicPr>
            <a:picLocks noChangeAspect="1"/>
          </p:cNvPicPr>
          <p:nvPr/>
        </p:nvPicPr>
        <p:blipFill>
          <a:blip r:embed="rId5"/>
          <a:stretch>
            <a:fillRect/>
          </a:stretch>
        </p:blipFill>
        <p:spPr>
          <a:xfrm>
            <a:off x="6633411" y="504540"/>
            <a:ext cx="4307305" cy="1806308"/>
          </a:xfrm>
          <a:prstGeom prst="rect">
            <a:avLst/>
          </a:prstGeom>
        </p:spPr>
      </p:pic>
    </p:spTree>
    <p:extLst>
      <p:ext uri="{BB962C8B-B14F-4D97-AF65-F5344CB8AC3E}">
        <p14:creationId xmlns:p14="http://schemas.microsoft.com/office/powerpoint/2010/main" val="21211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3"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60095" y="88421"/>
            <a:ext cx="3572720" cy="131208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371344" y="1514343"/>
            <a:ext cx="11266865" cy="449353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40"/>
            <a:r>
              <a:rPr lang="en" sz="3733" b="1" dirty="0">
                <a:latin typeface="Oswald" panose="00000500000000000000" pitchFamily="2" charset="0"/>
                <a:ea typeface="Open Sans" panose="020B0604020202020204" charset="0"/>
                <a:cs typeface="Open Sans" panose="020B0604020202020204" charset="0"/>
              </a:rPr>
              <a:t>Peer Groups:</a:t>
            </a:r>
          </a:p>
          <a:p>
            <a:pPr defTabSz="1219140"/>
            <a:endParaRPr lang="en-US" sz="2667" dirty="0">
              <a:latin typeface="Open Sans" panose="020B0604020202020204" charset="0"/>
              <a:ea typeface="Open Sans" panose="020B0604020202020204" charset="0"/>
              <a:cs typeface="Open Sans" panose="020B0604020202020204" charset="0"/>
            </a:endParaRPr>
          </a:p>
          <a:p>
            <a:pPr marL="548005" lvl="1" indent="-380365" defTabSz="1219140">
              <a:spcBef>
                <a:spcPts val="1200"/>
              </a:spcBef>
              <a:buFont typeface="Arial,Sans-Serif"/>
              <a:buChar char="•"/>
            </a:pPr>
            <a:r>
              <a:rPr lang="en" sz="2000" b="1" dirty="0">
                <a:latin typeface="Open Sans"/>
                <a:ea typeface="Open Sans"/>
                <a:cs typeface="Open Sans"/>
              </a:rPr>
              <a:t>QTBIPOC Group- </a:t>
            </a:r>
            <a:r>
              <a:rPr lang="en" sz="2000" dirty="0">
                <a:latin typeface="Open Sans"/>
                <a:ea typeface="Open Sans"/>
                <a:cs typeface="Open Sans"/>
              </a:rPr>
              <a:t>Weekly group for LGBTQ+ folks of color ages 14-25.</a:t>
            </a:r>
          </a:p>
          <a:p>
            <a:pPr marL="548005" lvl="1" indent="-380365" defTabSz="1219140">
              <a:spcBef>
                <a:spcPts val="1200"/>
              </a:spcBef>
              <a:buFont typeface="Arial,Sans-Serif"/>
              <a:buChar char="•"/>
            </a:pPr>
            <a:r>
              <a:rPr lang="en" sz="2000" b="1" dirty="0">
                <a:latin typeface="Open Sans"/>
                <a:ea typeface="Open Sans"/>
                <a:cs typeface="Open Sans"/>
              </a:rPr>
              <a:t>LGBTQ+ Youth Drop-in Group- </a:t>
            </a:r>
            <a:r>
              <a:rPr lang="en" sz="2000" dirty="0">
                <a:latin typeface="Open Sans"/>
                <a:ea typeface="Open Sans"/>
                <a:cs typeface="Open Sans"/>
              </a:rPr>
              <a:t>Weekly drop-in group for youth ages 10-18.</a:t>
            </a:r>
          </a:p>
          <a:p>
            <a:pPr marL="548005" lvl="1" indent="-380365" defTabSz="1219140">
              <a:spcBef>
                <a:spcPts val="1200"/>
              </a:spcBef>
              <a:buFont typeface="Arial,Sans-Serif"/>
              <a:buChar char="•"/>
            </a:pPr>
            <a:r>
              <a:rPr lang="en" sz="2000" b="1" dirty="0">
                <a:latin typeface="Open Sans"/>
                <a:ea typeface="Open Sans"/>
                <a:cs typeface="Open Sans"/>
              </a:rPr>
              <a:t>LGBTQ+ Book Club- </a:t>
            </a:r>
            <a:r>
              <a:rPr lang="en" sz="2000" dirty="0">
                <a:latin typeface="Open Sans"/>
                <a:ea typeface="Open Sans"/>
                <a:cs typeface="Open Sans"/>
              </a:rPr>
              <a:t>Monthly book club for 18+ community members.</a:t>
            </a:r>
          </a:p>
          <a:p>
            <a:pPr marL="548005" lvl="1" indent="-380365" defTabSz="1219140">
              <a:spcBef>
                <a:spcPts val="1200"/>
              </a:spcBef>
              <a:buFont typeface="Arial,Sans-Serif"/>
              <a:buChar char="•"/>
            </a:pPr>
            <a:r>
              <a:rPr lang="en" sz="2000" b="1" dirty="0">
                <a:latin typeface="Open Sans"/>
                <a:ea typeface="Open Sans"/>
                <a:cs typeface="Open Sans"/>
              </a:rPr>
              <a:t>Sharing and Caring- </a:t>
            </a:r>
            <a:r>
              <a:rPr lang="en" sz="2000" dirty="0">
                <a:latin typeface="Open Sans"/>
                <a:ea typeface="Open Sans"/>
                <a:cs typeface="Open Sans"/>
              </a:rPr>
              <a:t>Weekly group for </a:t>
            </a:r>
            <a:r>
              <a:rPr lang="en" sz="2000" dirty="0">
                <a:ea typeface="+mn-lt"/>
                <a:cs typeface="+mn-lt"/>
              </a:rPr>
              <a:t>LGBTQ+ Women 55+.</a:t>
            </a:r>
          </a:p>
          <a:p>
            <a:pPr marL="548005" lvl="1" indent="-380365" defTabSz="1219140">
              <a:spcBef>
                <a:spcPts val="1200"/>
              </a:spcBef>
              <a:buFont typeface="Arial,Sans-Serif"/>
              <a:buChar char="•"/>
            </a:pPr>
            <a:r>
              <a:rPr lang="en" sz="2000" b="1" dirty="0">
                <a:latin typeface="Open Sans"/>
                <a:ea typeface="Open Sans"/>
                <a:cs typeface="Open Sans"/>
              </a:rPr>
              <a:t>Gay Men's group- </a:t>
            </a:r>
            <a:r>
              <a:rPr lang="en" sz="2000" dirty="0">
                <a:latin typeface="Open Sans"/>
                <a:ea typeface="Open Sans"/>
                <a:cs typeface="Open Sans"/>
              </a:rPr>
              <a:t>Monthly space for Gay and Men Loving Men (MLM) folks aged 18+; folks 50+ strongly encouraged to join.</a:t>
            </a:r>
            <a:endParaRPr lang="en" sz="2000" dirty="0">
              <a:latin typeface="Open Sans" panose="020B0604020202020204" charset="0"/>
              <a:ea typeface="Open Sans" panose="020B0604020202020204" charset="0"/>
              <a:cs typeface="Open Sans" panose="020B0604020202020204" charset="0"/>
            </a:endParaRPr>
          </a:p>
          <a:p>
            <a:pPr marL="548005" lvl="1" indent="-380365" defTabSz="1219140">
              <a:spcBef>
                <a:spcPts val="1200"/>
              </a:spcBef>
              <a:buFont typeface="Arial,Sans-Serif"/>
              <a:buChar char="•"/>
            </a:pPr>
            <a:r>
              <a:rPr lang="en" sz="2000" b="1" dirty="0">
                <a:latin typeface="Open Sans"/>
                <a:ea typeface="Open Sans"/>
              </a:rPr>
              <a:t>Get APP-y workshop- </a:t>
            </a:r>
            <a:r>
              <a:rPr lang="en" sz="2000" dirty="0">
                <a:latin typeface="Open Sans"/>
                <a:ea typeface="Open Sans"/>
              </a:rPr>
              <a:t>Monthly workshop for folks aged 50+ in need of support with technology (iphones, androids, etc).</a:t>
            </a:r>
            <a:endParaRPr lang="en" sz="2000" dirty="0">
              <a:latin typeface="Open Sans"/>
              <a:ea typeface="Open Sans"/>
              <a:cs typeface="Open Sans" panose="020B0604020202020204" charset="0"/>
            </a:endParaRPr>
          </a:p>
        </p:txBody>
      </p:sp>
      <p:sp>
        <p:nvSpPr>
          <p:cNvPr id="6" name="TextBox 5">
            <a:extLst>
              <a:ext uri="{FF2B5EF4-FFF2-40B4-BE49-F238E27FC236}">
                <a16:creationId xmlns:a16="http://schemas.microsoft.com/office/drawing/2014/main" id="{7E823825-FFB8-46A0-B8F4-6EF2DB2ACDFE}"/>
              </a:ext>
            </a:extLst>
          </p:cNvPr>
          <p:cNvSpPr txBox="1"/>
          <p:nvPr/>
        </p:nvSpPr>
        <p:spPr>
          <a:xfrm>
            <a:off x="6641386" y="6001940"/>
            <a:ext cx="5494577" cy="584775"/>
          </a:xfrm>
          <a:prstGeom prst="rect">
            <a:avLst/>
          </a:prstGeom>
          <a:noFill/>
        </p:spPr>
        <p:txBody>
          <a:bodyPr wrap="square" lIns="91440" tIns="45720" rIns="91440" bIns="45720" rtlCol="0" anchor="t">
            <a:spAutoFit/>
          </a:bodyPr>
          <a:lstStyle/>
          <a:p>
            <a:r>
              <a:rPr lang="en-US" sz="1600" i="1" dirty="0"/>
              <a:t>*Virtual peer support groups open to all with priority to</a:t>
            </a:r>
            <a:br>
              <a:rPr lang="en-US" sz="1600" i="1" dirty="0"/>
            </a:br>
            <a:r>
              <a:rPr lang="en-US" sz="1600" i="1" dirty="0"/>
              <a:t> San Mateo County</a:t>
            </a:r>
          </a:p>
        </p:txBody>
      </p:sp>
    </p:spTree>
    <p:extLst>
      <p:ext uri="{BB962C8B-B14F-4D97-AF65-F5344CB8AC3E}">
        <p14:creationId xmlns:p14="http://schemas.microsoft.com/office/powerpoint/2010/main" val="3280820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323113" y="-628160"/>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60095" y="88421"/>
            <a:ext cx="3572720" cy="1312080"/>
          </a:xfrm>
          <a:prstGeom prst="rect">
            <a:avLst/>
          </a:prstGeom>
          <a:noFill/>
          <a:ln>
            <a:noFill/>
          </a:ln>
        </p:spPr>
      </p:pic>
      <p:sp>
        <p:nvSpPr>
          <p:cNvPr id="2" name="TextBox 1">
            <a:extLst>
              <a:ext uri="{FF2B5EF4-FFF2-40B4-BE49-F238E27FC236}">
                <a16:creationId xmlns:a16="http://schemas.microsoft.com/office/drawing/2014/main" id="{76427010-54C8-4C47-A923-08BED1396F99}"/>
              </a:ext>
            </a:extLst>
          </p:cNvPr>
          <p:cNvSpPr txBox="1"/>
          <p:nvPr/>
        </p:nvSpPr>
        <p:spPr>
          <a:xfrm>
            <a:off x="284258" y="1405487"/>
            <a:ext cx="11615207" cy="469865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40"/>
            <a:r>
              <a:rPr lang="en" sz="3733" b="1" dirty="0">
                <a:latin typeface="Oswald" panose="00000500000000000000" pitchFamily="2" charset="0"/>
                <a:ea typeface="Open Sans" panose="020B0604020202020204" charset="0"/>
                <a:cs typeface="Open Sans" panose="020B0604020202020204" charset="0"/>
              </a:rPr>
              <a:t>Peer Groups (continued):</a:t>
            </a:r>
          </a:p>
          <a:p>
            <a:pPr defTabSz="1219140"/>
            <a:endParaRPr lang="en-US" sz="2000" dirty="0">
              <a:latin typeface="Open Sans" panose="020B0604020202020204" charset="0"/>
              <a:ea typeface="Open Sans" panose="020B0604020202020204" charset="0"/>
              <a:cs typeface="Open Sans" panose="020B0604020202020204" charset="0"/>
            </a:endParaRPr>
          </a:p>
          <a:p>
            <a:pPr marL="548005" lvl="1" indent="-380365" defTabSz="1219140">
              <a:spcBef>
                <a:spcPts val="1200"/>
              </a:spcBef>
              <a:buFont typeface="Arial,Sans-Serif"/>
              <a:buChar char="•"/>
            </a:pPr>
            <a:r>
              <a:rPr lang="en" sz="2000" b="1" dirty="0">
                <a:latin typeface="Open Sans"/>
                <a:ea typeface="Open Sans"/>
                <a:cs typeface="Open Sans"/>
              </a:rPr>
              <a:t>Polyamory Peer Power- </a:t>
            </a:r>
            <a:r>
              <a:rPr lang="en" sz="2000" dirty="0">
                <a:latin typeface="Open Sans"/>
                <a:ea typeface="Open Sans"/>
                <a:cs typeface="Open Sans"/>
              </a:rPr>
              <a:t>Monthly discussion group for polyamorous, open, poly-curious, etc. O</a:t>
            </a:r>
            <a:r>
              <a:rPr lang="en-US" sz="2000" dirty="0">
                <a:latin typeface="Open Sans"/>
                <a:ea typeface="Open Sans"/>
                <a:cs typeface="Open Sans"/>
              </a:rPr>
              <a:t>p</a:t>
            </a:r>
            <a:r>
              <a:rPr lang="en" sz="2000" dirty="0">
                <a:latin typeface="Open Sans"/>
                <a:ea typeface="Open Sans"/>
                <a:cs typeface="Open Sans"/>
              </a:rPr>
              <a:t>en to anyone aged 18+; folks 50+ strongly encouraged to join.</a:t>
            </a:r>
            <a:endParaRPr lang="en" sz="2000" dirty="0">
              <a:latin typeface="Open Sans" panose="020B0604020202020204" charset="0"/>
              <a:ea typeface="Open Sans" panose="020B0604020202020204" charset="0"/>
              <a:cs typeface="Open Sans" panose="020B0604020202020204" charset="0"/>
            </a:endParaRPr>
          </a:p>
          <a:p>
            <a:pPr marL="548005" lvl="1" indent="-380365" defTabSz="1219140">
              <a:spcBef>
                <a:spcPts val="1200"/>
              </a:spcBef>
              <a:buFont typeface="Arial,Sans-Serif"/>
              <a:buChar char="•"/>
            </a:pPr>
            <a:r>
              <a:rPr lang="en" sz="2000" b="1" dirty="0">
                <a:latin typeface="Open Sans"/>
                <a:ea typeface="Open Sans"/>
                <a:cs typeface="Open Sans"/>
              </a:rPr>
              <a:t>Queer Women's Group- </a:t>
            </a:r>
            <a:r>
              <a:rPr lang="en" sz="2000" dirty="0">
                <a:latin typeface="Open Sans"/>
                <a:ea typeface="Open Sans"/>
                <a:cs typeface="Open Sans"/>
              </a:rPr>
              <a:t>Monthly social space for all women identifying folks who are 18+.</a:t>
            </a:r>
            <a:endParaRPr lang="en" sz="2000" dirty="0">
              <a:latin typeface="Open Sans" panose="020B0604020202020204" charset="0"/>
              <a:ea typeface="Open Sans" panose="020B0604020202020204" charset="0"/>
              <a:cs typeface="Open Sans" panose="020B0604020202020204" charset="0"/>
            </a:endParaRPr>
          </a:p>
          <a:p>
            <a:pPr marL="548005" lvl="1" indent="-380365" defTabSz="1219140">
              <a:spcBef>
                <a:spcPts val="1200"/>
              </a:spcBef>
              <a:buFont typeface="Arial,Sans-Serif"/>
              <a:buChar char="•"/>
            </a:pPr>
            <a:r>
              <a:rPr lang="en" sz="2000" b="1" dirty="0">
                <a:latin typeface="Open Sans"/>
                <a:ea typeface="Open Sans"/>
                <a:cs typeface="Open Sans"/>
              </a:rPr>
              <a:t>Trans Peer Support Group- </a:t>
            </a:r>
            <a:r>
              <a:rPr lang="en" sz="2000" dirty="0">
                <a:latin typeface="Open Sans"/>
                <a:ea typeface="Open Sans"/>
                <a:cs typeface="Open Sans"/>
              </a:rPr>
              <a:t>Monthly support group for all trans, GNC, and non-binary community members aged 18+</a:t>
            </a:r>
          </a:p>
          <a:p>
            <a:pPr marL="548005" lvl="1" indent="-380365" defTabSz="1219140">
              <a:spcBef>
                <a:spcPts val="1200"/>
              </a:spcBef>
              <a:buFont typeface="Arial,Sans-Serif"/>
              <a:buChar char="•"/>
            </a:pPr>
            <a:r>
              <a:rPr lang="en" sz="2000" b="1" dirty="0">
                <a:latin typeface="Open Sans"/>
                <a:ea typeface="Open Sans"/>
                <a:cs typeface="Open Sans"/>
              </a:rPr>
              <a:t>LGBTQ+ Parent Group </a:t>
            </a:r>
            <a:r>
              <a:rPr lang="en" sz="2000" dirty="0">
                <a:latin typeface="Open Sans"/>
                <a:ea typeface="Open Sans"/>
                <a:cs typeface="Open Sans"/>
              </a:rPr>
              <a:t>– Monthly support group for parents to share space, share tips, and get support for members aged 18+.</a:t>
            </a:r>
            <a:endParaRPr lang="en" sz="2000" dirty="0">
              <a:latin typeface="Open Sans" panose="020B0604020202020204" charset="0"/>
              <a:ea typeface="Open Sans" panose="020B0604020202020204" charset="0"/>
              <a:cs typeface="Open Sans" panose="020B0604020202020204" charset="0"/>
            </a:endParaRPr>
          </a:p>
          <a:p>
            <a:pPr lvl="1" defTabSz="1219140"/>
            <a:endParaRPr lang="en" sz="2000" dirty="0">
              <a:latin typeface="Open Sans" panose="020B0604020202020204" charset="0"/>
              <a:ea typeface="Open Sans" panose="020B0604020202020204" charset="0"/>
              <a:cs typeface="Open Sans" panose="020B0604020202020204" charset="0"/>
            </a:endParaRPr>
          </a:p>
          <a:p>
            <a:pPr lvl="1" defTabSz="1219140"/>
            <a:r>
              <a:rPr lang="en" sz="2000" dirty="0">
                <a:latin typeface="Open Sans"/>
                <a:ea typeface="Open Sans"/>
                <a:cs typeface="Open Sans"/>
              </a:rPr>
              <a:t>For more information about our peer support groups, check out our website:</a:t>
            </a:r>
            <a:endParaRPr lang="en" sz="2000" dirty="0">
              <a:latin typeface="Open Sans" panose="020B0604020202020204" charset="0"/>
              <a:ea typeface="Open Sans" panose="020B0604020202020204" charset="0"/>
              <a:cs typeface="Open Sans" panose="020B0604020202020204" charset="0"/>
            </a:endParaRPr>
          </a:p>
          <a:p>
            <a:pPr lvl="1" defTabSz="1219140"/>
            <a:r>
              <a:rPr lang="en" sz="2000" dirty="0">
                <a:latin typeface="Open Sans"/>
                <a:ea typeface="Open Sans"/>
                <a:cs typeface="Open Sans"/>
                <a:hlinkClick r:id="rId5"/>
              </a:rPr>
              <a:t>https://sanmateopride.org/programs/peer-groups/</a:t>
            </a:r>
            <a:r>
              <a:rPr lang="en" sz="2000" dirty="0">
                <a:latin typeface="Open Sans"/>
                <a:ea typeface="Open Sans"/>
                <a:cs typeface="Open Sans"/>
              </a:rPr>
              <a:t> </a:t>
            </a:r>
            <a:endParaRPr lang="en" sz="2000">
              <a:latin typeface="Open Sans"/>
              <a:ea typeface="Open Sans"/>
              <a:cs typeface="Open Sans"/>
            </a:endParaRPr>
          </a:p>
        </p:txBody>
      </p:sp>
      <p:sp>
        <p:nvSpPr>
          <p:cNvPr id="6" name="TextBox 5">
            <a:extLst>
              <a:ext uri="{FF2B5EF4-FFF2-40B4-BE49-F238E27FC236}">
                <a16:creationId xmlns:a16="http://schemas.microsoft.com/office/drawing/2014/main" id="{C65458FF-C05D-49D8-83C8-06C42D8D58BB}"/>
              </a:ext>
            </a:extLst>
          </p:cNvPr>
          <p:cNvSpPr txBox="1"/>
          <p:nvPr/>
        </p:nvSpPr>
        <p:spPr>
          <a:xfrm>
            <a:off x="7682145" y="5937053"/>
            <a:ext cx="3812628" cy="738664"/>
          </a:xfrm>
          <a:prstGeom prst="rect">
            <a:avLst/>
          </a:prstGeom>
          <a:noFill/>
        </p:spPr>
        <p:txBody>
          <a:bodyPr wrap="square" lIns="91440" tIns="45720" rIns="91440" bIns="45720" rtlCol="0" anchor="t">
            <a:spAutoFit/>
          </a:bodyPr>
          <a:lstStyle/>
          <a:p>
            <a:r>
              <a:rPr lang="en-US" sz="1600" i="1" dirty="0">
                <a:ea typeface="+mn-lt"/>
                <a:cs typeface="+mn-lt"/>
              </a:rPr>
              <a:t>*Virtual peer support groups open to all with priority to San Mateo County</a:t>
            </a:r>
            <a:endParaRPr lang="en-US" sz="1600" dirty="0">
              <a:ea typeface="+mn-lt"/>
              <a:cs typeface="+mn-lt"/>
            </a:endParaRPr>
          </a:p>
          <a:p>
            <a:endParaRPr lang="en-US" sz="1000" i="1" dirty="0">
              <a:cs typeface="Calibri"/>
            </a:endParaRPr>
          </a:p>
        </p:txBody>
      </p:sp>
    </p:spTree>
    <p:extLst>
      <p:ext uri="{BB962C8B-B14F-4D97-AF65-F5344CB8AC3E}">
        <p14:creationId xmlns:p14="http://schemas.microsoft.com/office/powerpoint/2010/main" val="3992870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274733" y="-652351"/>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7623426" y="450919"/>
            <a:ext cx="3414725" cy="1475365"/>
          </a:xfrm>
          <a:prstGeom prst="rect">
            <a:avLst/>
          </a:prstGeom>
          <a:noFill/>
          <a:ln>
            <a:noFill/>
          </a:ln>
        </p:spPr>
      </p:pic>
      <p:sp>
        <p:nvSpPr>
          <p:cNvPr id="255" name="Google Shape;255;p35"/>
          <p:cNvSpPr txBox="1"/>
          <p:nvPr/>
        </p:nvSpPr>
        <p:spPr>
          <a:xfrm>
            <a:off x="416634" y="690454"/>
            <a:ext cx="6189201" cy="4975900"/>
          </a:xfrm>
          <a:prstGeom prst="rect">
            <a:avLst/>
          </a:prstGeom>
          <a:noFill/>
          <a:ln>
            <a:noFill/>
          </a:ln>
        </p:spPr>
        <p:txBody>
          <a:bodyPr spcFirstLastPara="1" wrap="square" lIns="121900" tIns="121900" rIns="121900" bIns="121900" anchor="t" anchorCtr="0">
            <a:noAutofit/>
          </a:bodyPr>
          <a:lstStyle/>
          <a:p>
            <a:pPr defTabSz="1219170">
              <a:defRPr/>
            </a:pPr>
            <a:r>
              <a:rPr lang="en" sz="2650" b="1" dirty="0">
                <a:latin typeface="Oswald"/>
                <a:ea typeface="Open Sans"/>
                <a:cs typeface="Open Sans"/>
                <a:sym typeface="Open Sans"/>
              </a:rPr>
              <a:t>Looking for a way to support the Pride Center?</a:t>
            </a:r>
            <a:endParaRPr lang="en-US" dirty="0"/>
          </a:p>
          <a:p>
            <a:pPr defTabSz="1219170">
              <a:defRPr/>
            </a:pPr>
            <a:endParaRPr lang="en-US" sz="1600" b="1" dirty="0">
              <a:latin typeface="Oswald" panose="00000500000000000000" pitchFamily="2" charset="0"/>
              <a:ea typeface="Open Sans"/>
              <a:cs typeface="Open Sans"/>
              <a:sym typeface="Open Sans"/>
            </a:endParaRPr>
          </a:p>
          <a:p>
            <a:pPr marL="285750" indent="-285750" defTabSz="1219170">
              <a:buFont typeface="Arial"/>
              <a:buChar char="•"/>
              <a:defRPr/>
            </a:pPr>
            <a:r>
              <a:rPr lang="en" b="1" dirty="0">
                <a:ea typeface="+mn-lt"/>
                <a:cs typeface="+mn-lt"/>
              </a:rPr>
              <a:t>Spread the word</a:t>
            </a:r>
            <a:r>
              <a:rPr lang="en" dirty="0">
                <a:ea typeface="+mn-lt"/>
                <a:cs typeface="+mn-lt"/>
              </a:rPr>
              <a:t> about our programs and special events.  All of our public-facing, specialized trainings, peer support groups and community events are free! </a:t>
            </a:r>
            <a:endParaRPr lang="en" dirty="0">
              <a:latin typeface="Calibri"/>
              <a:ea typeface="+mn-lt"/>
              <a:cs typeface="+mn-lt"/>
            </a:endParaRPr>
          </a:p>
          <a:p>
            <a:pPr marL="285750" indent="-285750" defTabSz="1219170">
              <a:buFont typeface="Arial"/>
              <a:buChar char="•"/>
              <a:defRPr/>
            </a:pPr>
            <a:endParaRPr lang="en" dirty="0">
              <a:ea typeface="+mn-lt"/>
              <a:cs typeface="+mn-lt"/>
            </a:endParaRPr>
          </a:p>
          <a:p>
            <a:pPr marL="285750" indent="-285750" defTabSz="1219170">
              <a:buFont typeface="Arial"/>
              <a:buChar char="•"/>
              <a:defRPr/>
            </a:pPr>
            <a:r>
              <a:rPr lang="en" dirty="0">
                <a:ea typeface="+mn-lt"/>
                <a:cs typeface="+mn-lt"/>
              </a:rPr>
              <a:t>Consider </a:t>
            </a:r>
            <a:r>
              <a:rPr lang="en" b="1" dirty="0">
                <a:ea typeface="+mn-lt"/>
                <a:cs typeface="+mn-lt"/>
              </a:rPr>
              <a:t>sporting some of our merch</a:t>
            </a:r>
            <a:r>
              <a:rPr lang="en" dirty="0">
                <a:ea typeface="+mn-lt"/>
                <a:cs typeface="+mn-lt"/>
              </a:rPr>
              <a:t> with updated designs!  Look super great while supporting your local Pride Center, supporting a POC artist and sharing visibility while out in the community? Yes, please!</a:t>
            </a:r>
            <a:br>
              <a:rPr lang="en" dirty="0">
                <a:ea typeface="+mn-lt"/>
                <a:cs typeface="+mn-lt"/>
              </a:rPr>
            </a:br>
            <a:endParaRPr lang="en" dirty="0">
              <a:latin typeface="Calibri"/>
              <a:ea typeface="+mn-lt"/>
              <a:cs typeface="+mn-lt"/>
            </a:endParaRPr>
          </a:p>
          <a:p>
            <a:pPr marL="285750" indent="-285750" defTabSz="1219170">
              <a:buFont typeface="Arial"/>
              <a:buChar char="•"/>
              <a:defRPr/>
            </a:pPr>
            <a:r>
              <a:rPr lang="en" b="1" dirty="0">
                <a:latin typeface="Calibri"/>
                <a:ea typeface="+mn-lt"/>
                <a:cs typeface="+mn-lt"/>
              </a:rPr>
              <a:t>Contribute to our monthly donor campaign!</a:t>
            </a:r>
            <a:r>
              <a:rPr lang="en" dirty="0">
                <a:latin typeface="Calibri"/>
                <a:ea typeface="+mn-lt"/>
                <a:cs typeface="+mn-lt"/>
              </a:rPr>
              <a:t> </a:t>
            </a:r>
            <a:br>
              <a:rPr lang="en" dirty="0">
                <a:latin typeface="Calibri"/>
                <a:ea typeface="+mn-lt"/>
                <a:cs typeface="+mn-lt"/>
              </a:rPr>
            </a:br>
            <a:r>
              <a:rPr lang="en" dirty="0">
                <a:latin typeface="Calibri"/>
                <a:ea typeface="+mn-lt"/>
                <a:cs typeface="+mn-lt"/>
              </a:rPr>
              <a:t>Did you know you can provide support to our LGBTQ+ community members through an ongoing donation of as little as $5 a month? </a:t>
            </a:r>
            <a:br>
              <a:rPr lang="en" dirty="0">
                <a:latin typeface="Calibri"/>
                <a:ea typeface="+mn-lt"/>
                <a:cs typeface="+mn-lt"/>
              </a:rPr>
            </a:br>
            <a:endParaRPr lang="en">
              <a:ea typeface="+mn-lt"/>
              <a:cs typeface="+mn-lt"/>
            </a:endParaRPr>
          </a:p>
          <a:p>
            <a:pPr marL="285750" indent="-285750" defTabSz="1219170">
              <a:buFont typeface="Arial"/>
              <a:buChar char="•"/>
              <a:defRPr/>
            </a:pPr>
            <a:r>
              <a:rPr lang="en" b="1" dirty="0">
                <a:latin typeface="Calibri"/>
                <a:ea typeface="Open Sans"/>
                <a:cs typeface="Open Sans"/>
              </a:rPr>
              <a:t>Volunteer with the Pride Center!</a:t>
            </a:r>
            <a:r>
              <a:rPr lang="en" dirty="0">
                <a:latin typeface="Calibri"/>
                <a:ea typeface="Open Sans"/>
                <a:cs typeface="Open Sans"/>
              </a:rPr>
              <a:t> There are a variety of different ways you can contribute your skills and talents!</a:t>
            </a:r>
          </a:p>
        </p:txBody>
      </p:sp>
      <p:sp>
        <p:nvSpPr>
          <p:cNvPr id="6" name="TextBox 5">
            <a:extLst>
              <a:ext uri="{FF2B5EF4-FFF2-40B4-BE49-F238E27FC236}">
                <a16:creationId xmlns:a16="http://schemas.microsoft.com/office/drawing/2014/main" id="{693FFD55-618B-4028-9F39-F0C6B4C0ECC1}"/>
              </a:ext>
            </a:extLst>
          </p:cNvPr>
          <p:cNvSpPr txBox="1"/>
          <p:nvPr/>
        </p:nvSpPr>
        <p:spPr>
          <a:xfrm>
            <a:off x="7274221" y="4928123"/>
            <a:ext cx="2552692" cy="1508105"/>
          </a:xfrm>
          <a:prstGeom prst="rect">
            <a:avLst/>
          </a:prstGeom>
          <a:noFill/>
        </p:spPr>
        <p:txBody>
          <a:bodyPr wrap="square" lIns="121920" tIns="60960" rIns="121920" bIns="60960" rtlCol="0" anchor="t">
            <a:spAutoFit/>
          </a:bodyPr>
          <a:lstStyle/>
          <a:p>
            <a:pPr algn="ctr" defTabSz="1219170">
              <a:defRPr/>
            </a:pPr>
            <a:r>
              <a:rPr lang="en-US" dirty="0">
                <a:latin typeface="Oswald"/>
              </a:rPr>
              <a:t>Information about supporting the Pride Center in these ways and more can be found on our website</a:t>
            </a:r>
            <a:br>
              <a:rPr lang="en-US" dirty="0">
                <a:latin typeface="Oswald"/>
              </a:rPr>
            </a:br>
            <a:r>
              <a:rPr lang="en-US" dirty="0">
                <a:latin typeface="Oswald"/>
                <a:hlinkClick r:id="rId5"/>
              </a:rPr>
              <a:t>sanmateopride.org</a:t>
            </a:r>
            <a:endParaRPr lang="en-US">
              <a:latin typeface="Oswald" panose="020B0604020202020204" charset="0"/>
            </a:endParaRPr>
          </a:p>
        </p:txBody>
      </p:sp>
      <p:pic>
        <p:nvPicPr>
          <p:cNvPr id="2" name="Picture 2">
            <a:extLst>
              <a:ext uri="{FF2B5EF4-FFF2-40B4-BE49-F238E27FC236}">
                <a16:creationId xmlns:a16="http://schemas.microsoft.com/office/drawing/2014/main" id="{42E42821-87CB-9517-39A7-CE97309BC4DD}"/>
              </a:ext>
            </a:extLst>
          </p:cNvPr>
          <p:cNvPicPr>
            <a:picLocks noChangeAspect="1"/>
          </p:cNvPicPr>
          <p:nvPr/>
        </p:nvPicPr>
        <p:blipFill>
          <a:blip r:embed="rId6"/>
          <a:stretch>
            <a:fillRect/>
          </a:stretch>
        </p:blipFill>
        <p:spPr>
          <a:xfrm>
            <a:off x="6604476" y="2268928"/>
            <a:ext cx="5456489" cy="2413910"/>
          </a:xfrm>
          <a:prstGeom prst="rect">
            <a:avLst/>
          </a:prstGeom>
        </p:spPr>
      </p:pic>
      <p:sp>
        <p:nvSpPr>
          <p:cNvPr id="3" name="TextBox 2">
            <a:extLst>
              <a:ext uri="{FF2B5EF4-FFF2-40B4-BE49-F238E27FC236}">
                <a16:creationId xmlns:a16="http://schemas.microsoft.com/office/drawing/2014/main" id="{F0937A74-7CF5-FB53-B300-0FB954F496CC}"/>
              </a:ext>
            </a:extLst>
          </p:cNvPr>
          <p:cNvSpPr txBox="1"/>
          <p:nvPr/>
        </p:nvSpPr>
        <p:spPr>
          <a:xfrm>
            <a:off x="6899275" y="4883150"/>
            <a:ext cx="48704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Open Sans"/>
                <a:cs typeface="Segoe UI"/>
              </a:rPr>
              <a:t>​</a:t>
            </a:r>
            <a:endParaRPr lang="en-US" dirty="0"/>
          </a:p>
        </p:txBody>
      </p:sp>
      <p:sp>
        <p:nvSpPr>
          <p:cNvPr id="4" name="TextBox 3">
            <a:extLst>
              <a:ext uri="{FF2B5EF4-FFF2-40B4-BE49-F238E27FC236}">
                <a16:creationId xmlns:a16="http://schemas.microsoft.com/office/drawing/2014/main" id="{59023D10-9B6D-4ECF-2763-72E3C3FC72C6}"/>
              </a:ext>
            </a:extLst>
          </p:cNvPr>
          <p:cNvSpPr txBox="1"/>
          <p:nvPr/>
        </p:nvSpPr>
        <p:spPr>
          <a:xfrm>
            <a:off x="6588124" y="6651625"/>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5" name="Picture 6" descr="Qr code&#10;&#10;Description automatically generated">
            <a:extLst>
              <a:ext uri="{FF2B5EF4-FFF2-40B4-BE49-F238E27FC236}">
                <a16:creationId xmlns:a16="http://schemas.microsoft.com/office/drawing/2014/main" id="{EBA784C6-6867-399F-1354-88F8AD1AA74F}"/>
              </a:ext>
            </a:extLst>
          </p:cNvPr>
          <p:cNvPicPr>
            <a:picLocks noChangeAspect="1"/>
          </p:cNvPicPr>
          <p:nvPr/>
        </p:nvPicPr>
        <p:blipFill rotWithShape="1">
          <a:blip r:embed="rId7"/>
          <a:srcRect l="6433" t="6140" r="6433" b="6725"/>
          <a:stretch/>
        </p:blipFill>
        <p:spPr>
          <a:xfrm>
            <a:off x="9954126" y="4928936"/>
            <a:ext cx="1491919" cy="1491920"/>
          </a:xfrm>
          <a:prstGeom prst="rect">
            <a:avLst/>
          </a:prstGeom>
        </p:spPr>
      </p:pic>
    </p:spTree>
    <p:extLst>
      <p:ext uri="{BB962C8B-B14F-4D97-AF65-F5344CB8AC3E}">
        <p14:creationId xmlns:p14="http://schemas.microsoft.com/office/powerpoint/2010/main" val="2274703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274733" y="-652351"/>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8480676" y="212794"/>
            <a:ext cx="2874975" cy="1126115"/>
          </a:xfrm>
          <a:prstGeom prst="rect">
            <a:avLst/>
          </a:prstGeom>
          <a:noFill/>
          <a:ln>
            <a:noFill/>
          </a:ln>
        </p:spPr>
      </p:pic>
      <p:sp>
        <p:nvSpPr>
          <p:cNvPr id="255" name="Google Shape;255;p35"/>
          <p:cNvSpPr txBox="1"/>
          <p:nvPr/>
        </p:nvSpPr>
        <p:spPr>
          <a:xfrm>
            <a:off x="369009" y="499954"/>
            <a:ext cx="6189201" cy="4975900"/>
          </a:xfrm>
          <a:prstGeom prst="rect">
            <a:avLst/>
          </a:prstGeom>
          <a:noFill/>
          <a:ln>
            <a:noFill/>
          </a:ln>
        </p:spPr>
        <p:txBody>
          <a:bodyPr spcFirstLastPara="1" wrap="square" lIns="121900" tIns="121900" rIns="121900" bIns="121900" anchor="t" anchorCtr="0">
            <a:noAutofit/>
          </a:bodyPr>
          <a:lstStyle/>
          <a:p>
            <a:pPr defTabSz="1219170">
              <a:defRPr/>
            </a:pPr>
            <a:r>
              <a:rPr lang="en" sz="2650" b="1" dirty="0">
                <a:latin typeface="Oswald"/>
                <a:ea typeface="Open Sans"/>
                <a:cs typeface="Open Sans"/>
              </a:rPr>
              <a:t>Other opportunities to work with the Pride Center:</a:t>
            </a:r>
          </a:p>
          <a:p>
            <a:pPr defTabSz="1219170">
              <a:defRPr/>
            </a:pPr>
            <a:endParaRPr lang="en" sz="1850" dirty="0">
              <a:latin typeface="Open Sans"/>
              <a:ea typeface="Open Sans"/>
              <a:cs typeface="Open Sans"/>
            </a:endParaRPr>
          </a:p>
          <a:p>
            <a:pPr marL="342900" indent="-342900" defTabSz="1219170">
              <a:buFont typeface="Arial"/>
              <a:buChar char="•"/>
              <a:defRPr/>
            </a:pPr>
            <a:r>
              <a:rPr lang="en" sz="1850" dirty="0">
                <a:latin typeface="Calibri"/>
                <a:ea typeface="Open Sans"/>
                <a:cs typeface="Open Sans"/>
              </a:rPr>
              <a:t>If you are hosting an </a:t>
            </a:r>
            <a:r>
              <a:rPr lang="en" sz="1850" b="1" dirty="0">
                <a:latin typeface="Calibri"/>
                <a:ea typeface="Open Sans"/>
                <a:cs typeface="Open Sans"/>
              </a:rPr>
              <a:t>outreach event</a:t>
            </a:r>
            <a:r>
              <a:rPr lang="en" sz="1850" dirty="0">
                <a:latin typeface="Calibri"/>
                <a:ea typeface="Open Sans"/>
                <a:cs typeface="Open Sans"/>
              </a:rPr>
              <a:t>, please feel free to contact us! We have tabled at a variety of outreach events for a variety of communities and organizations and can tailor our resources and marketing materials to match your demographics.</a:t>
            </a:r>
            <a:br>
              <a:rPr lang="en" sz="1850" dirty="0">
                <a:latin typeface="Calibri"/>
                <a:ea typeface="Open Sans"/>
                <a:cs typeface="Open Sans"/>
              </a:rPr>
            </a:br>
            <a:r>
              <a:rPr lang="en" sz="1850" dirty="0">
                <a:latin typeface="Calibri"/>
                <a:ea typeface="Open Sans"/>
                <a:cs typeface="Open Sans"/>
              </a:rPr>
              <a:t> </a:t>
            </a:r>
          </a:p>
          <a:p>
            <a:pPr marL="285750" indent="-285750" defTabSz="1219170">
              <a:buFont typeface="Arial,Sans-Serif"/>
              <a:buChar char="•"/>
              <a:defRPr/>
            </a:pPr>
            <a:r>
              <a:rPr lang="en" sz="1850" dirty="0">
                <a:ea typeface="+mn-lt"/>
                <a:cs typeface="+mn-lt"/>
              </a:rPr>
              <a:t>Consider joining the </a:t>
            </a:r>
            <a:r>
              <a:rPr lang="en" sz="1850" b="1" dirty="0">
                <a:ea typeface="+mn-lt"/>
                <a:cs typeface="+mn-lt"/>
              </a:rPr>
              <a:t>Community Advisory Board (CAB)</a:t>
            </a:r>
            <a:r>
              <a:rPr lang="en" sz="1850" dirty="0">
                <a:ea typeface="+mn-lt"/>
                <a:cs typeface="+mn-lt"/>
              </a:rPr>
              <a:t>, an group of specialized volunteers who work closely with the Pride Center.  CAB projects have included: supporting with the Pride Center's 5-Year anniversary celebration, Queer Adult Prom and Winter Crafting Space.</a:t>
            </a:r>
            <a:endParaRPr lang="en-US" sz="1850" dirty="0">
              <a:ea typeface="+mn-lt"/>
              <a:cs typeface="+mn-lt"/>
            </a:endParaRPr>
          </a:p>
          <a:p>
            <a:pPr marL="285750" indent="-285750" defTabSz="1219170">
              <a:buFont typeface="Arial,Sans-Serif"/>
              <a:buChar char="•"/>
              <a:defRPr/>
            </a:pPr>
            <a:endParaRPr lang="en" sz="1850" dirty="0">
              <a:ea typeface="+mn-lt"/>
              <a:cs typeface="+mn-lt"/>
            </a:endParaRPr>
          </a:p>
          <a:p>
            <a:pPr marL="342900" indent="-342900" defTabSz="1219170">
              <a:buFont typeface="Arial"/>
              <a:buChar char="•"/>
              <a:defRPr/>
            </a:pPr>
            <a:r>
              <a:rPr lang="en" sz="1850" dirty="0">
                <a:latin typeface="Calibri"/>
                <a:ea typeface="Open Sans"/>
                <a:cs typeface="Open Sans"/>
              </a:rPr>
              <a:t>Reach out to us if you would like a </a:t>
            </a:r>
            <a:r>
              <a:rPr lang="en" sz="1850" b="1" dirty="0">
                <a:latin typeface="Calibri"/>
                <a:ea typeface="Open Sans"/>
                <a:cs typeface="Open Sans"/>
              </a:rPr>
              <a:t>specialized training! </a:t>
            </a:r>
            <a:r>
              <a:rPr lang="en" sz="1850" dirty="0">
                <a:latin typeface="Calibri"/>
                <a:ea typeface="Open Sans"/>
                <a:cs typeface="Open Sans"/>
              </a:rPr>
              <a:t>We will meet you where you are and work with you to create a training that will support your team.</a:t>
            </a:r>
          </a:p>
        </p:txBody>
      </p:sp>
      <p:pic>
        <p:nvPicPr>
          <p:cNvPr id="3" name="Picture 3" descr="A picture containing text, floor&#10;&#10;Description automatically generated">
            <a:extLst>
              <a:ext uri="{FF2B5EF4-FFF2-40B4-BE49-F238E27FC236}">
                <a16:creationId xmlns:a16="http://schemas.microsoft.com/office/drawing/2014/main" id="{AEB2BEA0-BF49-94A0-5026-3A7FCB5A1DC4}"/>
              </a:ext>
            </a:extLst>
          </p:cNvPr>
          <p:cNvPicPr>
            <a:picLocks noChangeAspect="1"/>
          </p:cNvPicPr>
          <p:nvPr/>
        </p:nvPicPr>
        <p:blipFill>
          <a:blip r:embed="rId5"/>
          <a:stretch>
            <a:fillRect/>
          </a:stretch>
        </p:blipFill>
        <p:spPr>
          <a:xfrm>
            <a:off x="6938962" y="1485900"/>
            <a:ext cx="2251075" cy="3006725"/>
          </a:xfrm>
          <a:prstGeom prst="rect">
            <a:avLst/>
          </a:prstGeom>
        </p:spPr>
      </p:pic>
      <p:pic>
        <p:nvPicPr>
          <p:cNvPr id="4" name="Picture 4" descr="Graphical user interface&#10;&#10;Description automatically generated">
            <a:extLst>
              <a:ext uri="{FF2B5EF4-FFF2-40B4-BE49-F238E27FC236}">
                <a16:creationId xmlns:a16="http://schemas.microsoft.com/office/drawing/2014/main" id="{B78641E8-E767-EAF5-5B5B-112110681D2F}"/>
              </a:ext>
            </a:extLst>
          </p:cNvPr>
          <p:cNvPicPr>
            <a:picLocks noChangeAspect="1"/>
          </p:cNvPicPr>
          <p:nvPr/>
        </p:nvPicPr>
        <p:blipFill>
          <a:blip r:embed="rId6"/>
          <a:stretch>
            <a:fillRect/>
          </a:stretch>
        </p:blipFill>
        <p:spPr>
          <a:xfrm>
            <a:off x="8399462" y="4127500"/>
            <a:ext cx="3536950" cy="2206625"/>
          </a:xfrm>
          <a:prstGeom prst="rect">
            <a:avLst/>
          </a:prstGeom>
        </p:spPr>
      </p:pic>
    </p:spTree>
    <p:extLst>
      <p:ext uri="{BB962C8B-B14F-4D97-AF65-F5344CB8AC3E}">
        <p14:creationId xmlns:p14="http://schemas.microsoft.com/office/powerpoint/2010/main" val="1459676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274733" y="-652351"/>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7745747" y="333861"/>
            <a:ext cx="3869753" cy="1728029"/>
          </a:xfrm>
          <a:prstGeom prst="rect">
            <a:avLst/>
          </a:prstGeom>
          <a:noFill/>
          <a:ln>
            <a:noFill/>
          </a:ln>
        </p:spPr>
      </p:pic>
      <p:sp>
        <p:nvSpPr>
          <p:cNvPr id="255" name="Google Shape;255;p35"/>
          <p:cNvSpPr txBox="1"/>
          <p:nvPr/>
        </p:nvSpPr>
        <p:spPr>
          <a:xfrm>
            <a:off x="583321" y="182454"/>
            <a:ext cx="6189201" cy="4975900"/>
          </a:xfrm>
          <a:prstGeom prst="rect">
            <a:avLst/>
          </a:prstGeom>
          <a:noFill/>
          <a:ln>
            <a:noFill/>
          </a:ln>
        </p:spPr>
        <p:txBody>
          <a:bodyPr spcFirstLastPara="1" wrap="square" lIns="121900" tIns="121900" rIns="121900" bIns="121900" anchor="t" anchorCtr="0">
            <a:noAutofit/>
          </a:bodyPr>
          <a:lstStyle/>
          <a:p>
            <a:pPr defTabSz="1219170">
              <a:defRPr/>
            </a:pPr>
            <a:r>
              <a:rPr lang="en" sz="2667" b="1" dirty="0">
                <a:latin typeface="Oswald"/>
                <a:ea typeface="Open Sans"/>
                <a:cs typeface="Open Sans"/>
                <a:sym typeface="Open Sans"/>
              </a:rPr>
              <a:t>Come Visit Us:</a:t>
            </a:r>
          </a:p>
          <a:p>
            <a:pPr defTabSz="1219170">
              <a:defRPr/>
            </a:pPr>
            <a:endParaRPr lang="en-US" sz="1600" b="1" dirty="0">
              <a:latin typeface="Oswald" panose="00000500000000000000" pitchFamily="2" charset="0"/>
              <a:ea typeface="Open Sans"/>
              <a:cs typeface="Open Sans"/>
              <a:sym typeface="Open Sans"/>
            </a:endParaRPr>
          </a:p>
          <a:p>
            <a:pPr defTabSz="1219170">
              <a:defRPr/>
            </a:pPr>
            <a:r>
              <a:rPr lang="en-US" sz="2133" b="1" dirty="0">
                <a:latin typeface="Oswald"/>
                <a:ea typeface="Open Sans"/>
                <a:cs typeface="Open Sans"/>
                <a:sym typeface="Open Sans"/>
              </a:rPr>
              <a:t>We proudly offer our programs and services in person, virtual, and hybrid.</a:t>
            </a:r>
            <a:endParaRPr lang="en-US" sz="2133" b="1" dirty="0">
              <a:latin typeface="Oswald"/>
              <a:ea typeface="Open Sans"/>
              <a:cs typeface="Open Sans"/>
            </a:endParaRPr>
          </a:p>
          <a:p>
            <a:pPr defTabSz="1219170">
              <a:defRPr/>
            </a:pPr>
            <a:r>
              <a:rPr lang="en-US" sz="2133" b="1" dirty="0">
                <a:latin typeface="Oswald"/>
                <a:ea typeface="Open Sans"/>
                <a:cs typeface="Open Sans"/>
                <a:sym typeface="Open Sans"/>
              </a:rPr>
              <a:t>Our goal remains to be as inclusive, welcoming, and accessible as possible.</a:t>
            </a:r>
            <a:endParaRPr sz="2133" b="1" dirty="0">
              <a:latin typeface="Oswald"/>
              <a:ea typeface="Open Sans"/>
              <a:cs typeface="Open Sans"/>
              <a:sym typeface="Open Sans"/>
            </a:endParaRPr>
          </a:p>
          <a:p>
            <a:pPr defTabSz="1219170">
              <a:defRPr/>
            </a:pPr>
            <a:endParaRPr lang="en" sz="1600" dirty="0">
              <a:latin typeface="Oswald" panose="00000500000000000000" pitchFamily="2" charset="0"/>
              <a:ea typeface="Open Sans" panose="020B0606030504020204" pitchFamily="34" charset="0"/>
              <a:cs typeface="Open Sans" panose="020B0606030504020204" pitchFamily="34" charset="0"/>
              <a:sym typeface="Open Sans"/>
            </a:endParaRPr>
          </a:p>
          <a:p>
            <a:pPr defTabSz="1219170">
              <a:defRPr/>
            </a:pPr>
            <a:r>
              <a:rPr lang="en" sz="1867" dirty="0">
                <a:latin typeface="Open Sans"/>
                <a:ea typeface="Open Sans"/>
                <a:cs typeface="Open Sans"/>
                <a:sym typeface="Open Sans"/>
              </a:rPr>
              <a:t>1021 S. El Camino Real</a:t>
            </a:r>
            <a:endParaRPr sz="1867" dirty="0">
              <a:latin typeface="Open Sans"/>
              <a:ea typeface="Open Sans"/>
              <a:cs typeface="Open Sans"/>
              <a:sym typeface="Open Sans"/>
            </a:endParaRPr>
          </a:p>
          <a:p>
            <a:pPr defTabSz="1219170">
              <a:defRPr/>
            </a:pPr>
            <a:r>
              <a:rPr lang="en" sz="1867" dirty="0">
                <a:latin typeface="Open Sans"/>
                <a:ea typeface="Open Sans"/>
                <a:cs typeface="Open Sans"/>
                <a:sym typeface="Open Sans"/>
              </a:rPr>
              <a:t>San Mateo, CA 94402</a:t>
            </a:r>
            <a:endParaRPr lang="en-US" sz="1867" dirty="0">
              <a:latin typeface="Open Sans" panose="020B0606030504020204" pitchFamily="34" charset="0"/>
              <a:ea typeface="Open Sans" panose="020B0606030504020204" pitchFamily="34" charset="0"/>
              <a:cs typeface="Open Sans" panose="020B0606030504020204" pitchFamily="34" charset="0"/>
            </a:endParaRPr>
          </a:p>
          <a:p>
            <a:pPr defTabSz="1219170">
              <a:defRPr/>
            </a:pPr>
            <a:br>
              <a:rPr lang="en" sz="1867" dirty="0">
                <a:latin typeface="Open Sans"/>
                <a:ea typeface="Open Sans"/>
                <a:cs typeface="Open Sans"/>
              </a:rPr>
            </a:br>
            <a:r>
              <a:rPr lang="en" sz="1867" dirty="0">
                <a:latin typeface="Open Sans"/>
                <a:ea typeface="Open Sans"/>
                <a:cs typeface="Open Sans"/>
              </a:rPr>
              <a:t>For questions about our programs and services or to schedule an on-site visit, please reach out to </a:t>
            </a:r>
            <a:r>
              <a:rPr lang="en" sz="1867" dirty="0">
                <a:latin typeface="Open Sans"/>
                <a:ea typeface="Open Sans"/>
                <a:cs typeface="Open Sans"/>
                <a:hlinkClick r:id="rId5"/>
              </a:rPr>
              <a:t>Francisco.Sapp@sanmateopride.org</a:t>
            </a:r>
            <a:r>
              <a:rPr lang="en" sz="1867" dirty="0">
                <a:latin typeface="Open Sans"/>
                <a:ea typeface="Open Sans"/>
                <a:cs typeface="Open Sans"/>
              </a:rPr>
              <a:t> for information.</a:t>
            </a:r>
            <a:br>
              <a:rPr lang="en" sz="1867" dirty="0">
                <a:latin typeface="Open Sans"/>
                <a:ea typeface="Open Sans"/>
                <a:cs typeface="Open Sans"/>
              </a:rPr>
            </a:br>
            <a:endParaRPr lang="en" sz="1867" dirty="0">
              <a:latin typeface="Open Sans"/>
              <a:ea typeface="Open Sans"/>
              <a:cs typeface="Open Sans"/>
              <a:sym typeface="Open Sans"/>
            </a:endParaRPr>
          </a:p>
          <a:p>
            <a:pPr defTabSz="1219170">
              <a:defRPr/>
            </a:pPr>
            <a:r>
              <a:rPr lang="en-US" sz="1867" u="sng" dirty="0">
                <a:solidFill>
                  <a:srgbClr val="024DA1"/>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info@sanmateopride.org</a:t>
            </a:r>
            <a:endParaRPr lang="en-US" sz="1867" u="sng" dirty="0">
              <a:solidFill>
                <a:srgbClr val="024DA1"/>
              </a:solidFill>
              <a:latin typeface="Open Sans"/>
              <a:ea typeface="Open Sans"/>
              <a:cs typeface="Open Sans"/>
              <a:sym typeface="Open Sans"/>
            </a:endParaRPr>
          </a:p>
          <a:p>
            <a:pPr defTabSz="1219170">
              <a:defRPr/>
            </a:pPr>
            <a:r>
              <a:rPr lang="en-US" sz="1867" dirty="0">
                <a:latin typeface="Open Sans"/>
                <a:ea typeface="Open Sans"/>
                <a:cs typeface="Open Sans"/>
                <a:sym typeface="Open Sans"/>
              </a:rPr>
              <a:t>650-591-0133</a:t>
            </a:r>
            <a:endParaRPr lang="en-US" sz="1867" dirty="0">
              <a:latin typeface="Open Sans"/>
              <a:ea typeface="Open Sans"/>
              <a:cs typeface="Open Sans"/>
            </a:endParaRPr>
          </a:p>
          <a:p>
            <a:pPr defTabSz="1219170">
              <a:defRPr/>
            </a:pPr>
            <a:endParaRPr lang="en-US" sz="1867" dirty="0">
              <a:latin typeface="Open Sans" panose="020B0606030504020204" pitchFamily="34" charset="0"/>
              <a:ea typeface="Open Sans" panose="020B0606030504020204" pitchFamily="34" charset="0"/>
              <a:cs typeface="Open Sans" panose="020B0606030504020204" pitchFamily="34" charset="0"/>
              <a:sym typeface="Open Sans"/>
            </a:endParaRPr>
          </a:p>
          <a:p>
            <a:pPr defTabSz="1219170">
              <a:defRPr/>
            </a:pPr>
            <a:r>
              <a:rPr lang="en-US" sz="1867" dirty="0">
                <a:latin typeface="Open Sans"/>
                <a:ea typeface="Open Sans"/>
                <a:cs typeface="Open Sans"/>
              </a:rPr>
              <a:t>To sign up for our mailing list, please use this link: </a:t>
            </a:r>
            <a:r>
              <a:rPr lang="en-US" sz="1867" dirty="0">
                <a:latin typeface="Open Sans"/>
                <a:ea typeface="Open Sans"/>
                <a:cs typeface="Open Sans"/>
                <a:hlinkClick r:id="rId7"/>
              </a:rPr>
              <a:t>tinyurl.com/</a:t>
            </a:r>
            <a:r>
              <a:rPr lang="en-US" sz="1867" dirty="0" err="1">
                <a:latin typeface="Open Sans"/>
                <a:ea typeface="Open Sans"/>
                <a:cs typeface="Open Sans"/>
                <a:hlinkClick r:id="rId7"/>
              </a:rPr>
              <a:t>smcpc</a:t>
            </a:r>
            <a:r>
              <a:rPr lang="en-US" sz="1867" dirty="0">
                <a:latin typeface="Open Sans"/>
                <a:ea typeface="Open Sans"/>
                <a:cs typeface="Open Sans"/>
                <a:hlinkClick r:id="rId7"/>
              </a:rPr>
              <a:t>-newsletter</a:t>
            </a:r>
            <a:endParaRPr lang="en-US" sz="1867" dirty="0">
              <a:latin typeface="Open Sans"/>
              <a:ea typeface="Open Sans"/>
              <a:cs typeface="Open Sans"/>
            </a:endParaRPr>
          </a:p>
          <a:p>
            <a:pPr defTabSz="1219170">
              <a:defRPr/>
            </a:pPr>
            <a:endParaRPr lang="en-US" sz="1600" dirty="0">
              <a:latin typeface="Open Sans"/>
              <a:ea typeface="Open Sans"/>
              <a:cs typeface="Open Sans"/>
              <a:sym typeface="Open Sans"/>
            </a:endParaRPr>
          </a:p>
        </p:txBody>
      </p:sp>
      <p:sp>
        <p:nvSpPr>
          <p:cNvPr id="6" name="TextBox 5">
            <a:extLst>
              <a:ext uri="{FF2B5EF4-FFF2-40B4-BE49-F238E27FC236}">
                <a16:creationId xmlns:a16="http://schemas.microsoft.com/office/drawing/2014/main" id="{693FFD55-618B-4028-9F39-F0C6B4C0ECC1}"/>
              </a:ext>
            </a:extLst>
          </p:cNvPr>
          <p:cNvSpPr txBox="1"/>
          <p:nvPr/>
        </p:nvSpPr>
        <p:spPr>
          <a:xfrm>
            <a:off x="9110176" y="5743012"/>
            <a:ext cx="3006592" cy="615553"/>
          </a:xfrm>
          <a:prstGeom prst="rect">
            <a:avLst/>
          </a:prstGeom>
          <a:noFill/>
        </p:spPr>
        <p:txBody>
          <a:bodyPr wrap="none" lIns="121920" tIns="60960" rIns="121920" bIns="60960" rtlCol="0" anchor="t">
            <a:spAutoFit/>
          </a:bodyPr>
          <a:lstStyle/>
          <a:p>
            <a:pPr algn="ctr" defTabSz="1219170">
              <a:defRPr/>
            </a:pPr>
            <a:r>
              <a:rPr lang="en-US" sz="3200">
                <a:latin typeface="Oswald"/>
                <a:hlinkClick r:id="rId8"/>
              </a:rPr>
              <a:t>sanmateopride.org</a:t>
            </a:r>
            <a:endParaRPr lang="en-US" sz="3200">
              <a:latin typeface="Oswald" panose="020B0604020202020204" charset="0"/>
            </a:endParaRPr>
          </a:p>
        </p:txBody>
      </p:sp>
      <p:pic>
        <p:nvPicPr>
          <p:cNvPr id="3" name="Picture 3">
            <a:extLst>
              <a:ext uri="{FF2B5EF4-FFF2-40B4-BE49-F238E27FC236}">
                <a16:creationId xmlns:a16="http://schemas.microsoft.com/office/drawing/2014/main" id="{19F28E94-56F8-3E4D-4B44-AE6A807AE443}"/>
              </a:ext>
            </a:extLst>
          </p:cNvPr>
          <p:cNvPicPr>
            <a:picLocks noChangeAspect="1"/>
          </p:cNvPicPr>
          <p:nvPr/>
        </p:nvPicPr>
        <p:blipFill>
          <a:blip r:embed="rId9"/>
          <a:stretch>
            <a:fillRect/>
          </a:stretch>
        </p:blipFill>
        <p:spPr>
          <a:xfrm>
            <a:off x="8377069" y="2312032"/>
            <a:ext cx="3227137" cy="2995685"/>
          </a:xfrm>
          <a:prstGeom prst="rect">
            <a:avLst/>
          </a:prstGeom>
        </p:spPr>
      </p:pic>
      <p:pic>
        <p:nvPicPr>
          <p:cNvPr id="4" name="Picture 6" descr="Qr code&#10;&#10;Description automatically generated">
            <a:extLst>
              <a:ext uri="{FF2B5EF4-FFF2-40B4-BE49-F238E27FC236}">
                <a16:creationId xmlns:a16="http://schemas.microsoft.com/office/drawing/2014/main" id="{BED58AA9-EA36-748E-20D7-8967EB44283D}"/>
              </a:ext>
            </a:extLst>
          </p:cNvPr>
          <p:cNvPicPr>
            <a:picLocks noChangeAspect="1"/>
          </p:cNvPicPr>
          <p:nvPr/>
        </p:nvPicPr>
        <p:blipFill rotWithShape="1">
          <a:blip r:embed="rId10"/>
          <a:srcRect l="6433" t="6140" r="6433" b="6725"/>
          <a:stretch/>
        </p:blipFill>
        <p:spPr>
          <a:xfrm>
            <a:off x="7877416" y="5465381"/>
            <a:ext cx="1163057" cy="1171079"/>
          </a:xfrm>
          <a:prstGeom prst="rect">
            <a:avLst/>
          </a:prstGeom>
        </p:spPr>
      </p:pic>
    </p:spTree>
    <p:extLst>
      <p:ext uri="{BB962C8B-B14F-4D97-AF65-F5344CB8AC3E}">
        <p14:creationId xmlns:p14="http://schemas.microsoft.com/office/powerpoint/2010/main" val="1583459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5"/>
          <p:cNvPicPr preferRelativeResize="0"/>
          <p:nvPr/>
        </p:nvPicPr>
        <p:blipFill>
          <a:blip r:embed="rId3">
            <a:alphaModFix amt="25000"/>
          </a:blip>
          <a:stretch>
            <a:fillRect/>
          </a:stretch>
        </p:blipFill>
        <p:spPr>
          <a:xfrm>
            <a:off x="-1274733" y="-652351"/>
            <a:ext cx="13668665" cy="9140901"/>
          </a:xfrm>
          <a:prstGeom prst="rect">
            <a:avLst/>
          </a:prstGeom>
          <a:noFill/>
          <a:ln>
            <a:noFill/>
          </a:ln>
        </p:spPr>
      </p:pic>
      <p:pic>
        <p:nvPicPr>
          <p:cNvPr id="254" name="Google Shape;254;p35"/>
          <p:cNvPicPr preferRelativeResize="0"/>
          <p:nvPr/>
        </p:nvPicPr>
        <p:blipFill>
          <a:blip r:embed="rId4">
            <a:alphaModFix/>
          </a:blip>
          <a:stretch>
            <a:fillRect/>
          </a:stretch>
        </p:blipFill>
        <p:spPr>
          <a:xfrm>
            <a:off x="7432926" y="141356"/>
            <a:ext cx="4383100" cy="1856365"/>
          </a:xfrm>
          <a:prstGeom prst="rect">
            <a:avLst/>
          </a:prstGeom>
          <a:noFill/>
          <a:ln>
            <a:noFill/>
          </a:ln>
        </p:spPr>
      </p:pic>
      <p:sp>
        <p:nvSpPr>
          <p:cNvPr id="255" name="Google Shape;255;p35"/>
          <p:cNvSpPr txBox="1"/>
          <p:nvPr/>
        </p:nvSpPr>
        <p:spPr>
          <a:xfrm>
            <a:off x="711048" y="1814630"/>
            <a:ext cx="5965200" cy="3232000"/>
          </a:xfrm>
          <a:prstGeom prst="rect">
            <a:avLst/>
          </a:prstGeom>
          <a:noFill/>
          <a:ln>
            <a:noFill/>
          </a:ln>
        </p:spPr>
        <p:txBody>
          <a:bodyPr spcFirstLastPara="1" wrap="square" lIns="121900" tIns="121900" rIns="121900" bIns="121900" anchor="t" anchorCtr="0">
            <a:noAutofit/>
          </a:bodyPr>
          <a:lstStyle/>
          <a:p>
            <a:r>
              <a:rPr lang="en-US" sz="3733" b="1" dirty="0">
                <a:latin typeface="Oswald" panose="00000500000000000000" pitchFamily="2" charset="0"/>
                <a:ea typeface="Open Sans"/>
                <a:cs typeface="Open Sans"/>
                <a:sym typeface="Open Sans"/>
              </a:rPr>
              <a:t>Questions?</a:t>
            </a:r>
          </a:p>
          <a:p>
            <a:endParaRPr lang="en-US" sz="2133" b="1" dirty="0">
              <a:latin typeface="Open Sans"/>
              <a:ea typeface="Open Sans"/>
              <a:cs typeface="Open Sans"/>
              <a:sym typeface="Open Sans"/>
            </a:endParaRPr>
          </a:p>
          <a:p>
            <a:endParaRPr lang="en-US" sz="2133" dirty="0">
              <a:latin typeface="Open Sans"/>
              <a:ea typeface="Open Sans"/>
              <a:cs typeface="Open Sans"/>
              <a:sym typeface="Open Sans"/>
            </a:endParaRPr>
          </a:p>
          <a:p>
            <a:r>
              <a:rPr lang="en-US" sz="2133" b="1" dirty="0">
                <a:latin typeface="Open Sans"/>
                <a:ea typeface="Open Sans"/>
                <a:cs typeface="Open Sans"/>
                <a:sym typeface="Open Sans"/>
              </a:rPr>
              <a:t>Frankie Sapp (he/him)</a:t>
            </a:r>
          </a:p>
          <a:p>
            <a:r>
              <a:rPr lang="en-US" sz="2133" dirty="0">
                <a:latin typeface="Open Sans"/>
                <a:ea typeface="Open Sans"/>
                <a:cs typeface="Open Sans"/>
                <a:sym typeface="Open Sans"/>
              </a:rPr>
              <a:t>Program Director</a:t>
            </a:r>
          </a:p>
          <a:p>
            <a:r>
              <a:rPr lang="en-US" sz="2133" dirty="0">
                <a:latin typeface="Open Sans"/>
                <a:ea typeface="Open Sans"/>
                <a:cs typeface="Open Sans"/>
                <a:sym typeface="Open Sans"/>
              </a:rPr>
              <a:t>E: </a:t>
            </a:r>
            <a:r>
              <a:rPr lang="en-US" sz="2133" dirty="0">
                <a:latin typeface="Open Sans"/>
                <a:ea typeface="Open Sans"/>
                <a:cs typeface="Open Sans"/>
                <a:sym typeface="Open Sans"/>
                <a:hlinkClick r:id="rId5"/>
              </a:rPr>
              <a:t>francisco.sapp@sanmateopride.org</a:t>
            </a:r>
            <a:br>
              <a:rPr lang="en-US" sz="2133" dirty="0">
                <a:latin typeface="Open Sans"/>
                <a:ea typeface="Open Sans"/>
                <a:cs typeface="Open Sans"/>
                <a:sym typeface="Open Sans"/>
              </a:rPr>
            </a:br>
            <a:r>
              <a:rPr lang="en-US" sz="2133" dirty="0">
                <a:latin typeface="Open Sans"/>
                <a:ea typeface="Open Sans"/>
                <a:cs typeface="Open Sans"/>
                <a:sym typeface="Open Sans"/>
              </a:rPr>
              <a:t>C: 650.579.5441</a:t>
            </a:r>
            <a:endParaRPr sz="2133" dirty="0">
              <a:latin typeface="Open Sans"/>
              <a:ea typeface="Open Sans"/>
              <a:cs typeface="Open Sans"/>
              <a:sym typeface="Open Sans"/>
            </a:endParaRPr>
          </a:p>
        </p:txBody>
      </p:sp>
      <p:pic>
        <p:nvPicPr>
          <p:cNvPr id="1026" name="Picture 2" descr="A group of people posing for a photo&#10;&#10;Description automatically generated">
            <a:extLst>
              <a:ext uri="{FF2B5EF4-FFF2-40B4-BE49-F238E27FC236}">
                <a16:creationId xmlns:a16="http://schemas.microsoft.com/office/drawing/2014/main" id="{C456A3FB-72F8-4175-AEE2-0713CA80C3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6704" y="2562226"/>
            <a:ext cx="4659321" cy="4003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076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mt="35000"/>
          </a:blip>
          <a:stretch>
            <a:fillRect/>
          </a:stretch>
        </p:blipFill>
        <p:spPr>
          <a:xfrm>
            <a:off x="-80583" y="-502920"/>
            <a:ext cx="12352967" cy="7283099"/>
          </a:xfrm>
          <a:prstGeom prst="rect">
            <a:avLst/>
          </a:prstGeom>
          <a:noFill/>
          <a:ln>
            <a:noFill/>
          </a:ln>
        </p:spPr>
      </p:pic>
      <p:pic>
        <p:nvPicPr>
          <p:cNvPr id="55" name="Google Shape;55;p13"/>
          <p:cNvPicPr preferRelativeResize="0"/>
          <p:nvPr/>
        </p:nvPicPr>
        <p:blipFill>
          <a:blip r:embed="rId4">
            <a:alphaModFix/>
          </a:blip>
          <a:stretch>
            <a:fillRect/>
          </a:stretch>
        </p:blipFill>
        <p:spPr>
          <a:xfrm>
            <a:off x="1878101" y="743705"/>
            <a:ext cx="8435769" cy="3572800"/>
          </a:xfrm>
          <a:prstGeom prst="rect">
            <a:avLst/>
          </a:prstGeom>
          <a:noFill/>
          <a:ln>
            <a:noFill/>
          </a:ln>
        </p:spPr>
      </p:pic>
      <p:sp>
        <p:nvSpPr>
          <p:cNvPr id="56" name="Google Shape;56;p13"/>
          <p:cNvSpPr txBox="1"/>
          <p:nvPr/>
        </p:nvSpPr>
        <p:spPr>
          <a:xfrm>
            <a:off x="2263294" y="4133779"/>
            <a:ext cx="7655444" cy="1251200"/>
          </a:xfrm>
          <a:prstGeom prst="rect">
            <a:avLst/>
          </a:prstGeom>
          <a:noFill/>
          <a:ln>
            <a:noFill/>
          </a:ln>
        </p:spPr>
        <p:txBody>
          <a:bodyPr spcFirstLastPara="1" wrap="square" lIns="121900" tIns="121900" rIns="121900" bIns="121900" anchor="t" anchorCtr="0">
            <a:noAutofit/>
          </a:bodyPr>
          <a:lstStyle/>
          <a:p>
            <a:pPr algn="ctr" defTabSz="1219170">
              <a:defRPr/>
            </a:pPr>
            <a:r>
              <a:rPr lang="en" sz="7200" dirty="0">
                <a:solidFill>
                  <a:srgbClr val="4B1E7C"/>
                </a:solidFill>
                <a:latin typeface="Oswald" panose="00000500000000000000" pitchFamily="2" charset="0"/>
                <a:ea typeface="Open Sans" panose="020B0604020202020204" charset="0"/>
                <a:cs typeface="Open Sans" panose="020B0604020202020204" charset="0"/>
                <a:sym typeface="Oswald"/>
              </a:rPr>
              <a:t>Welcome Home</a:t>
            </a:r>
            <a:endParaRPr sz="7200" dirty="0">
              <a:solidFill>
                <a:srgbClr val="7030A0"/>
              </a:solidFill>
              <a:latin typeface="Oswald" panose="00000500000000000000" pitchFamily="2" charset="0"/>
              <a:ea typeface="Open Sans" panose="020B0604020202020204" charset="0"/>
              <a:cs typeface="Open Sans" panose="020B0604020202020204" charset="0"/>
              <a:sym typeface="Oswald"/>
            </a:endParaRPr>
          </a:p>
        </p:txBody>
      </p:sp>
      <p:sp>
        <p:nvSpPr>
          <p:cNvPr id="2" name="TextBox 1">
            <a:extLst>
              <a:ext uri="{FF2B5EF4-FFF2-40B4-BE49-F238E27FC236}">
                <a16:creationId xmlns:a16="http://schemas.microsoft.com/office/drawing/2014/main" id="{4C638503-0F15-4738-AC09-2D33B84730F0}"/>
              </a:ext>
            </a:extLst>
          </p:cNvPr>
          <p:cNvSpPr txBox="1"/>
          <p:nvPr/>
        </p:nvSpPr>
        <p:spPr>
          <a:xfrm>
            <a:off x="5650242" y="5685295"/>
            <a:ext cx="2945037" cy="584775"/>
          </a:xfrm>
          <a:prstGeom prst="rect">
            <a:avLst/>
          </a:prstGeom>
          <a:noFill/>
        </p:spPr>
        <p:txBody>
          <a:bodyPr wrap="none" lIns="91440" tIns="45720" rIns="91440" bIns="45720" rtlCol="0" anchor="t">
            <a:spAutoFit/>
          </a:bodyPr>
          <a:lstStyle/>
          <a:p>
            <a:pPr algn="ctr" defTabSz="1219170">
              <a:defRPr/>
            </a:pPr>
            <a:r>
              <a:rPr lang="en-US" sz="3200" dirty="0">
                <a:latin typeface="Oswald"/>
              </a:rPr>
              <a:t>sanmateopride.org</a:t>
            </a:r>
          </a:p>
        </p:txBody>
      </p:sp>
      <p:pic>
        <p:nvPicPr>
          <p:cNvPr id="4" name="Picture 6" descr="Qr code&#10;&#10;Description automatically generated">
            <a:extLst>
              <a:ext uri="{FF2B5EF4-FFF2-40B4-BE49-F238E27FC236}">
                <a16:creationId xmlns:a16="http://schemas.microsoft.com/office/drawing/2014/main" id="{7B5C9818-64F7-2BC9-5038-3025083976E9}"/>
              </a:ext>
            </a:extLst>
          </p:cNvPr>
          <p:cNvPicPr>
            <a:picLocks noChangeAspect="1"/>
          </p:cNvPicPr>
          <p:nvPr/>
        </p:nvPicPr>
        <p:blipFill rotWithShape="1">
          <a:blip r:embed="rId5"/>
          <a:srcRect l="6433" t="6140" r="6433" b="6725"/>
          <a:stretch/>
        </p:blipFill>
        <p:spPr>
          <a:xfrm>
            <a:off x="4443662" y="5386136"/>
            <a:ext cx="1163057" cy="1171079"/>
          </a:xfrm>
          <a:prstGeom prst="rect">
            <a:avLst/>
          </a:prstGeom>
        </p:spPr>
      </p:pic>
    </p:spTree>
    <p:extLst>
      <p:ext uri="{BB962C8B-B14F-4D97-AF65-F5344CB8AC3E}">
        <p14:creationId xmlns:p14="http://schemas.microsoft.com/office/powerpoint/2010/main" val="9001852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TotalTime>
  <Words>2009</Words>
  <Application>Microsoft Office PowerPoint</Application>
  <PresentationFormat>Widescreen</PresentationFormat>
  <Paragraphs>150</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Arial,Sans-Serif</vt:lpstr>
      <vt:lpstr>Calibri</vt:lpstr>
      <vt:lpstr>Calibri Light</vt:lpstr>
      <vt:lpstr>Open Sans</vt:lpstr>
      <vt:lpstr>Oswald</vt:lpstr>
      <vt:lpstr>office theme</vt:lpstr>
      <vt:lpstr>PowerPoint Presentation</vt:lpstr>
      <vt:lpstr>The Pride Center opened on  June 1, 2017</vt:lpstr>
      <vt:lpstr>PowerPoint Presentation</vt:lpstr>
      <vt:lpstr>PowerPoint Presentation</vt:lpstr>
      <vt:lpstr>Mission and Vision</vt:lpstr>
      <vt:lpstr>Our Core Values</vt:lpstr>
      <vt:lpstr>Community Space</vt:lpstr>
      <vt:lpstr>Community Space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Thompson</dc:creator>
  <cp:lastModifiedBy>Greg Thompson</cp:lastModifiedBy>
  <cp:revision>305</cp:revision>
  <dcterms:created xsi:type="dcterms:W3CDTF">2022-08-18T17:50:48Z</dcterms:created>
  <dcterms:modified xsi:type="dcterms:W3CDTF">2022-08-18T22:25:39Z</dcterms:modified>
</cp:coreProperties>
</file>