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4"/>
  </p:sldMasterIdLst>
  <p:notesMasterIdLst>
    <p:notesMasterId r:id="rId21"/>
  </p:notesMasterIdLst>
  <p:sldIdLst>
    <p:sldId id="256" r:id="rId5"/>
    <p:sldId id="263" r:id="rId6"/>
    <p:sldId id="258" r:id="rId7"/>
    <p:sldId id="259" r:id="rId8"/>
    <p:sldId id="260" r:id="rId9"/>
    <p:sldId id="261" r:id="rId10"/>
    <p:sldId id="267" r:id="rId11"/>
    <p:sldId id="268" r:id="rId12"/>
    <p:sldId id="269" r:id="rId13"/>
    <p:sldId id="270" r:id="rId14"/>
    <p:sldId id="271" r:id="rId15"/>
    <p:sldId id="272" r:id="rId16"/>
    <p:sldId id="262" r:id="rId17"/>
    <p:sldId id="264" r:id="rId18"/>
    <p:sldId id="265" r:id="rId19"/>
    <p:sldId id="266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3" d="100"/>
          <a:sy n="83" d="100"/>
        </p:scale>
        <p:origin x="22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AE3C21-C3CB-4B8D-9033-56C1B3CE75FA}" type="datetimeFigureOut">
              <a:rPr lang="en-US" smtClean="0"/>
              <a:t>8/10/2022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732C3C-A191-48C2-A7E8-9C96AF841A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394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E9517-8E69-4FF1-9294-E1E54A394BAE}" type="datetime1">
              <a:rPr lang="en-US" smtClean="0"/>
              <a:t>8/10/2022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A8E48-174D-4FEB-9E49-805E25B6E4DE}" type="datetime1">
              <a:rPr lang="en-US" smtClean="0"/>
              <a:t>8/10/2022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8E718-7869-4C6F-963F-37646651C408}" type="datetime1">
              <a:rPr lang="en-US" smtClean="0"/>
              <a:t>8/10/2022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C8F81-CFCC-4380-95A1-3EA40326D83F}" type="datetime1">
              <a:rPr lang="en-US" smtClean="0"/>
              <a:t>8/10/2022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3D059-B916-4F7C-A4ED-4054F320AB5E}" type="datetime1">
              <a:rPr lang="en-US" smtClean="0"/>
              <a:t>8/10/2022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C09DA-8BB6-47A9-8041-F86B534ABC44}" type="datetime1">
              <a:rPr lang="en-US" smtClean="0"/>
              <a:t>8/10/2022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ED52A-4DB9-477E-8FA6-EFA1723225C0}" type="datetime1">
              <a:rPr lang="en-US" smtClean="0"/>
              <a:t>8/10/2022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95BC2-041D-4BFD-90E5-0281AA95C4F8}" type="datetime1">
              <a:rPr lang="en-US" smtClean="0"/>
              <a:t>8/10/2022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99882C83-E2E7-4E14-8989-44350B9DDE3D}" type="datetime1">
              <a:rPr lang="en-US" smtClean="0"/>
              <a:t>8/10/2022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DEFFE-95A2-43FF-99D5-6E7D22FB0B88}" type="datetime1">
              <a:rPr lang="en-US" smtClean="0"/>
              <a:t>8/10/2022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8F6ED-3CC4-4AFC-845E-EA395F55A80F}" type="datetime1">
              <a:rPr lang="en-US" smtClean="0"/>
              <a:t>8/10/2022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98A29-D8FB-46E0-94ED-76B45654629F}" type="datetime1">
              <a:rPr lang="en-US" smtClean="0"/>
              <a:t>8/10/2022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BF942-E3E4-447D-BFAE-5B5B25F76F4C}" type="datetime1">
              <a:rPr lang="en-US" smtClean="0"/>
              <a:t>8/10/2022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4C4CE-C594-4506-B364-99EFEEFBB023}" type="datetime1">
              <a:rPr lang="en-US" smtClean="0"/>
              <a:t>8/10/2022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6F7BD38-A805-4B2C-9BDF-D56E94387879}" type="datetime1">
              <a:rPr lang="en-US" smtClean="0"/>
              <a:t>8/10/2022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12839A1C-34CB-4C3C-8531-CA67525FDE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4" name="Freeform: Shape 23">
            <a:extLst>
              <a:ext uri="{FF2B5EF4-FFF2-40B4-BE49-F238E27FC236}">
                <a16:creationId xmlns:a16="http://schemas.microsoft.com/office/drawing/2014/main" id="{FAC94EAF-F7F7-4727-AE69-A7036B4A51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16200000">
            <a:off x="-650724" y="650724"/>
            <a:ext cx="6858000" cy="5556552"/>
          </a:xfrm>
          <a:custGeom>
            <a:avLst/>
            <a:gdLst>
              <a:gd name="connsiteX0" fmla="*/ 6858000 w 6858000"/>
              <a:gd name="connsiteY0" fmla="*/ 3445704 h 5556552"/>
              <a:gd name="connsiteX1" fmla="*/ 3829242 w 6858000"/>
              <a:gd name="connsiteY1" fmla="*/ 5433322 h 5556552"/>
              <a:gd name="connsiteX2" fmla="*/ 3827369 w 6858000"/>
              <a:gd name="connsiteY2" fmla="*/ 5434867 h 5556552"/>
              <a:gd name="connsiteX3" fmla="*/ 3824583 w 6858000"/>
              <a:gd name="connsiteY3" fmla="*/ 5436378 h 5556552"/>
              <a:gd name="connsiteX4" fmla="*/ 3798693 w 6858000"/>
              <a:gd name="connsiteY4" fmla="*/ 5453370 h 5556552"/>
              <a:gd name="connsiteX5" fmla="*/ 3785011 w 6858000"/>
              <a:gd name="connsiteY5" fmla="*/ 5457858 h 5556552"/>
              <a:gd name="connsiteX6" fmla="*/ 3706339 w 6858000"/>
              <a:gd name="connsiteY6" fmla="*/ 5500559 h 5556552"/>
              <a:gd name="connsiteX7" fmla="*/ 3428998 w 6858000"/>
              <a:gd name="connsiteY7" fmla="*/ 5556552 h 5556552"/>
              <a:gd name="connsiteX8" fmla="*/ 3151658 w 6858000"/>
              <a:gd name="connsiteY8" fmla="*/ 5500559 h 5556552"/>
              <a:gd name="connsiteX9" fmla="*/ 3072996 w 6858000"/>
              <a:gd name="connsiteY9" fmla="*/ 5457863 h 5556552"/>
              <a:gd name="connsiteX10" fmla="*/ 3059298 w 6858000"/>
              <a:gd name="connsiteY10" fmla="*/ 5453370 h 5556552"/>
              <a:gd name="connsiteX11" fmla="*/ 3033383 w 6858000"/>
              <a:gd name="connsiteY11" fmla="*/ 5436362 h 5556552"/>
              <a:gd name="connsiteX12" fmla="*/ 3030627 w 6858000"/>
              <a:gd name="connsiteY12" fmla="*/ 5434867 h 5556552"/>
              <a:gd name="connsiteX13" fmla="*/ 3028775 w 6858000"/>
              <a:gd name="connsiteY13" fmla="*/ 5433338 h 5556552"/>
              <a:gd name="connsiteX14" fmla="*/ 0 w 6858000"/>
              <a:gd name="connsiteY14" fmla="*/ 3445704 h 5556552"/>
              <a:gd name="connsiteX15" fmla="*/ 6858000 w 6858000"/>
              <a:gd name="connsiteY15" fmla="*/ 0 h 5556552"/>
              <a:gd name="connsiteX16" fmla="*/ 6858000 w 6858000"/>
              <a:gd name="connsiteY16" fmla="*/ 349336 h 5556552"/>
              <a:gd name="connsiteX17" fmla="*/ 6858000 w 6858000"/>
              <a:gd name="connsiteY17" fmla="*/ 3445703 h 5556552"/>
              <a:gd name="connsiteX18" fmla="*/ 0 w 6858000"/>
              <a:gd name="connsiteY18" fmla="*/ 3445703 h 5556552"/>
              <a:gd name="connsiteX19" fmla="*/ 0 w 6858000"/>
              <a:gd name="connsiteY19" fmla="*/ 0 h 5556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858000" h="5556552">
                <a:moveTo>
                  <a:pt x="6858000" y="3445704"/>
                </a:moveTo>
                <a:lnTo>
                  <a:pt x="3829242" y="5433322"/>
                </a:lnTo>
                <a:lnTo>
                  <a:pt x="3827369" y="5434867"/>
                </a:lnTo>
                <a:lnTo>
                  <a:pt x="3824583" y="5436378"/>
                </a:lnTo>
                <a:lnTo>
                  <a:pt x="3798693" y="5453370"/>
                </a:lnTo>
                <a:lnTo>
                  <a:pt x="3785011" y="5457858"/>
                </a:lnTo>
                <a:lnTo>
                  <a:pt x="3706339" y="5500559"/>
                </a:lnTo>
                <a:cubicBezTo>
                  <a:pt x="3621096" y="5536614"/>
                  <a:pt x="3527375" y="5556552"/>
                  <a:pt x="3428998" y="5556552"/>
                </a:cubicBezTo>
                <a:cubicBezTo>
                  <a:pt x="3330621" y="5556552"/>
                  <a:pt x="3236901" y="5536614"/>
                  <a:pt x="3151658" y="5500559"/>
                </a:cubicBezTo>
                <a:lnTo>
                  <a:pt x="3072996" y="5457863"/>
                </a:lnTo>
                <a:lnTo>
                  <a:pt x="3059298" y="5453370"/>
                </a:lnTo>
                <a:lnTo>
                  <a:pt x="3033383" y="5436362"/>
                </a:lnTo>
                <a:lnTo>
                  <a:pt x="3030627" y="5434867"/>
                </a:lnTo>
                <a:lnTo>
                  <a:pt x="3028775" y="5433338"/>
                </a:lnTo>
                <a:lnTo>
                  <a:pt x="0" y="3445704"/>
                </a:lnTo>
                <a:close/>
                <a:moveTo>
                  <a:pt x="6858000" y="0"/>
                </a:moveTo>
                <a:lnTo>
                  <a:pt x="6858000" y="349336"/>
                </a:lnTo>
                <a:lnTo>
                  <a:pt x="6858000" y="3445703"/>
                </a:lnTo>
                <a:lnTo>
                  <a:pt x="0" y="3445703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/>
          <a:extLst>
            <a:ext uri="{91240B29-F687-4f45-9708-019B960494DF}">
              <a14:hiddenLine xmlns:a16="http://schemas.microsoft.com/office/drawing/2014/main" xmlns:p14="http://schemas.microsoft.com/office/powerpoint/2010/main"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97" y="2198227"/>
            <a:ext cx="3775413" cy="2453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774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693" y="948044"/>
            <a:ext cx="10553700" cy="2976143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  <a:softEdge rad="1270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2099" y="5299788"/>
            <a:ext cx="3315746" cy="1371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756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dirty="0"/>
              <a:t>WHO WE ARE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10563286" cy="427150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800" dirty="0"/>
              <a:t>Founded in 1988, Sitike Counseling Center is a nonprofit organization that provides outpatient addiction, mental health and violence prevention programs.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4849" y="5505061"/>
            <a:ext cx="2882364" cy="119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750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dirty="0"/>
              <a:t>OUR MISSION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818711" y="2222287"/>
            <a:ext cx="11021993" cy="427150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200" dirty="0"/>
              <a:t>Our mission is to provide community-based counseling and education in a safe and healing environment that embraces the cultural and emotional needs of every client and to help people find hope, resiliency and life-affirming change.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8905" y="6098276"/>
            <a:ext cx="1448307" cy="59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097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dirty="0"/>
              <a:t>OUR COMMITMENT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818711" y="2222287"/>
            <a:ext cx="11021993" cy="427150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200" dirty="0"/>
              <a:t>We are committed to assisting all who walk through our doors in understanding why they are here and assist them in developing the tools they need to turn their lives around.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4849" y="5505061"/>
            <a:ext cx="2882364" cy="119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6541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PROGRAMS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effectLst/>
        </p:spPr>
        <p:txBody>
          <a:bodyPr/>
          <a:lstStyle/>
          <a:p>
            <a:r>
              <a:rPr lang="en-US" sz="2400" b="1" dirty="0"/>
              <a:t>Accept Medi-cal and offer sliding scale fees. </a:t>
            </a:r>
          </a:p>
          <a:p>
            <a:r>
              <a:rPr lang="en-US" sz="2400" b="1" dirty="0"/>
              <a:t>All programs offered in English &amp; Spanish.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7128588" y="1081456"/>
            <a:ext cx="4879910" cy="5384658"/>
          </a:xfrm>
          <a:effectLst/>
        </p:spPr>
        <p:txBody>
          <a:bodyPr>
            <a:normAutofit fontScale="92500" lnSpcReduction="10000"/>
          </a:bodyPr>
          <a:lstStyle/>
          <a:p>
            <a:pPr algn="ctr"/>
            <a:r>
              <a:rPr lang="en-US" sz="3400" b="1" dirty="0"/>
              <a:t>Discover Recovery</a:t>
            </a:r>
          </a:p>
          <a:p>
            <a:pPr algn="ctr"/>
            <a:r>
              <a:rPr lang="en-US" sz="3400" b="1" dirty="0"/>
              <a:t>Domestic Violence</a:t>
            </a:r>
          </a:p>
          <a:p>
            <a:pPr algn="ctr"/>
            <a:r>
              <a:rPr lang="en-US" sz="3400" b="1" dirty="0"/>
              <a:t>Anger Management</a:t>
            </a:r>
          </a:p>
          <a:p>
            <a:pPr algn="ctr"/>
            <a:r>
              <a:rPr lang="en-US" sz="3400" b="1" dirty="0"/>
              <a:t>Women’s IOP</a:t>
            </a:r>
          </a:p>
          <a:p>
            <a:pPr algn="ctr"/>
            <a:r>
              <a:rPr lang="en-US" sz="3400" b="1" dirty="0"/>
              <a:t>DUI Programs</a:t>
            </a:r>
          </a:p>
          <a:p>
            <a:pPr algn="ctr"/>
            <a:r>
              <a:rPr lang="en-US" sz="1900" b="1" dirty="0"/>
              <a:t>(Wet &amp; Reckless, 3 Month, 6 Month, 9 Month)</a:t>
            </a:r>
          </a:p>
          <a:p>
            <a:pPr algn="ctr"/>
            <a:r>
              <a:rPr lang="en-US" sz="3600" b="1" dirty="0"/>
              <a:t>Drug &amp; Alcohol Testing</a:t>
            </a:r>
          </a:p>
          <a:p>
            <a:pPr algn="ctr"/>
            <a:r>
              <a:rPr lang="en-US" sz="3600" b="1" dirty="0"/>
              <a:t>Adolescent Drug Education</a:t>
            </a:r>
          </a:p>
          <a:p>
            <a:pPr algn="ctr"/>
            <a:endParaRPr lang="en-US" sz="3600" b="1" dirty="0"/>
          </a:p>
          <a:p>
            <a:pPr algn="ctr"/>
            <a:endParaRPr lang="en-US" sz="3400" dirty="0"/>
          </a:p>
          <a:p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001" y="122492"/>
            <a:ext cx="2021885" cy="836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299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85738" y="447188"/>
            <a:ext cx="11758612" cy="970450"/>
          </a:xfrm>
        </p:spPr>
        <p:txBody>
          <a:bodyPr/>
          <a:lstStyle/>
          <a:p>
            <a:pPr algn="ctr"/>
            <a:r>
              <a:rPr lang="en-US" sz="4800" dirty="0"/>
              <a:t>Discover Recovery Outpatient Program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690123" y="1936537"/>
            <a:ext cx="11021993" cy="427150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/>
              <a:t>A three- to twelve-month outpatient program for adults with substance use disorders. Services include group and individual counseling, case management, 12-step meeting monitoring, health education, relapse prevention and aftercare.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4849" y="5505061"/>
            <a:ext cx="2882364" cy="119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7885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dirty="0"/>
              <a:t>Women’s IOP Program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690123" y="1936537"/>
            <a:ext cx="11021993" cy="427150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/>
              <a:t>A gender responsive program for pregnant and/or parenting women. Services include group and individual counseling, case management, psychoeducational groups, parenting and child development, relapse prevention, anger management, life skills training, and therapeutic childcare.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9636" y="5601502"/>
            <a:ext cx="2882364" cy="119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472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dirty="0"/>
              <a:t>Domestic Violence Program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690123" y="1936537"/>
            <a:ext cx="11021993" cy="427150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/>
              <a:t>A fifty-two week program designed to assist individuals who have a history and pattern of inflicting abusive behavior to control and/or punish intimate partners build the skills required for health relationships and non-violent communication and behaviors.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9636" y="5601502"/>
            <a:ext cx="2882364" cy="119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8439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400" dirty="0"/>
              <a:t>Anger Management Program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690123" y="1936537"/>
            <a:ext cx="11021993" cy="427150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/>
              <a:t>A sixteen-week program designed to teach calming and coping techniques so that participants can begin to express anger in a more constructive and health manner.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9636" y="5601502"/>
            <a:ext cx="2882364" cy="119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1339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dirty="0"/>
              <a:t>First Offender DUI Program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690123" y="1936537"/>
            <a:ext cx="11021993" cy="427150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dirty="0"/>
              <a:t>Offers the full range of services required by the State Department of Motor Vehicles including Wet &amp; Reckless, 32-Hour, 45-Hour, and </a:t>
            </a:r>
            <a:r>
              <a:rPr lang="en-US" sz="4000"/>
              <a:t>60-Hour programs. 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9636" y="5601502"/>
            <a:ext cx="2882364" cy="119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6383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57175" y="447188"/>
            <a:ext cx="11715750" cy="970450"/>
          </a:xfrm>
        </p:spPr>
        <p:txBody>
          <a:bodyPr/>
          <a:lstStyle/>
          <a:p>
            <a:pPr algn="ctr"/>
            <a:r>
              <a:rPr lang="en-US" sz="4400" dirty="0"/>
              <a:t>Drug &amp; Alcohol Testing and Assessment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690123" y="1936537"/>
            <a:ext cx="11021993" cy="427150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dirty="0"/>
              <a:t>Evidence-based drug and alcohol assessments to assist with determining appropriate level of care and observed drug testing services.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9636" y="5601502"/>
            <a:ext cx="2882364" cy="119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5008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dirty="0"/>
              <a:t>WHAT OUR CLIENTS SAY…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99" y="2913577"/>
            <a:ext cx="10058400" cy="283646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4644" y="5850293"/>
            <a:ext cx="2187942" cy="905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8913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dirty="0"/>
              <a:t>WHAT OUR CLIENTS SAY…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913577"/>
            <a:ext cx="10058397" cy="283646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4644" y="5850293"/>
            <a:ext cx="2187942" cy="905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7333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dirty="0"/>
              <a:t>WHAT OUR CLIENTS SAY…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913577"/>
            <a:ext cx="10058397" cy="2836467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4644" y="5850293"/>
            <a:ext cx="2187942" cy="905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081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 Us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effectLst/>
        </p:spPr>
        <p:txBody>
          <a:bodyPr>
            <a:noAutofit/>
          </a:bodyPr>
          <a:lstStyle/>
          <a:p>
            <a:r>
              <a:rPr lang="en-US" sz="2800" b="1" dirty="0"/>
              <a:t>306 Spruce Ave, South San Francisco, CA 94080</a:t>
            </a:r>
          </a:p>
          <a:p>
            <a:r>
              <a:rPr lang="en-US" sz="2800" b="1" dirty="0"/>
              <a:t>(650) 589-9305</a:t>
            </a:r>
          </a:p>
          <a:p>
            <a:r>
              <a:rPr lang="en-US" sz="2800" b="1" dirty="0"/>
              <a:t>info@sitike.org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916" y="5542384"/>
            <a:ext cx="2904921" cy="120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1354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Custom 3">
      <a:dk1>
        <a:srgbClr val="000000"/>
      </a:dk1>
      <a:lt1>
        <a:srgbClr val="BEBEBE"/>
      </a:lt1>
      <a:dk2>
        <a:srgbClr val="FFFFFF"/>
      </a:dk2>
      <a:lt2>
        <a:srgbClr val="D6D5D5"/>
      </a:lt2>
      <a:accent1>
        <a:srgbClr val="8C5686"/>
      </a:accent1>
      <a:accent2>
        <a:srgbClr val="278ECD"/>
      </a:accent2>
      <a:accent3>
        <a:srgbClr val="EDF0F4"/>
      </a:accent3>
      <a:accent4>
        <a:srgbClr val="ECFBFB"/>
      </a:accent4>
      <a:accent5>
        <a:srgbClr val="DBE8ED"/>
      </a:accent5>
      <a:accent6>
        <a:srgbClr val="F2F2F2"/>
      </a:accent6>
      <a:hlink>
        <a:srgbClr val="0000FF"/>
      </a:hlink>
      <a:folHlink>
        <a:srgbClr val="FF00FF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F051B7F-F45F-4FBB-974B-85B568B21B4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3E96646-423E-4354-94C2-1A28227BF075}">
  <ds:schemaRefs>
    <ds:schemaRef ds:uri="http://schemas.openxmlformats.org/package/2006/metadata/core-properties"/>
    <ds:schemaRef ds:uri="16c05727-aa75-4e4a-9b5f-8a80a1165891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elements/1.1/"/>
    <ds:schemaRef ds:uri="71af3243-3dd4-4a8d-8c0d-dd76da1f02a5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2F4A21B-80B9-40F1-8308-E0B7F0FE0B0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Quotable design</Template>
  <TotalTime>0</TotalTime>
  <Words>397</Words>
  <Application>Microsoft Office PowerPoint</Application>
  <PresentationFormat>Widescreen</PresentationFormat>
  <Paragraphs>37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Calibri</vt:lpstr>
      <vt:lpstr>Century Gothic</vt:lpstr>
      <vt:lpstr>Wingdings 2</vt:lpstr>
      <vt:lpstr>Quotable</vt:lpstr>
      <vt:lpstr>PowerPoint Presentation</vt:lpstr>
      <vt:lpstr>PowerPoint Presentation</vt:lpstr>
      <vt:lpstr>WHO WE ARE</vt:lpstr>
      <vt:lpstr>OUR MISSION</vt:lpstr>
      <vt:lpstr>OUR COMMITMENT</vt:lpstr>
      <vt:lpstr>OUR PROGRAMS</vt:lpstr>
      <vt:lpstr>Discover Recovery Outpatient Program</vt:lpstr>
      <vt:lpstr>Women’s IOP Program</vt:lpstr>
      <vt:lpstr>Domestic Violence Program</vt:lpstr>
      <vt:lpstr>Anger Management Program</vt:lpstr>
      <vt:lpstr>First Offender DUI Program</vt:lpstr>
      <vt:lpstr>Drug &amp; Alcohol Testing and Assessment</vt:lpstr>
      <vt:lpstr>WHAT OUR CLIENTS SAY…</vt:lpstr>
      <vt:lpstr>WHAT OUR CLIENTS SAY…</vt:lpstr>
      <vt:lpstr>WHAT OUR CLIENTS SAY…</vt:lpstr>
      <vt:lpstr>Contact 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2020-08-24T18:01:16Z</dcterms:created>
  <dcterms:modified xsi:type="dcterms:W3CDTF">2022-08-10T22:11:41Z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